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3"/>
  </p:notesMasterIdLst>
  <p:sldIdLst>
    <p:sldId id="282" r:id="rId2"/>
    <p:sldId id="435" r:id="rId3"/>
    <p:sldId id="436" r:id="rId4"/>
    <p:sldId id="277" r:id="rId5"/>
    <p:sldId id="278" r:id="rId6"/>
    <p:sldId id="280" r:id="rId7"/>
    <p:sldId id="284" r:id="rId8"/>
    <p:sldId id="281" r:id="rId9"/>
    <p:sldId id="291" r:id="rId10"/>
    <p:sldId id="258" r:id="rId11"/>
    <p:sldId id="287" r:id="rId12"/>
    <p:sldId id="414" r:id="rId13"/>
    <p:sldId id="411" r:id="rId14"/>
    <p:sldId id="413" r:id="rId15"/>
    <p:sldId id="415" r:id="rId16"/>
    <p:sldId id="290" r:id="rId17"/>
    <p:sldId id="294" r:id="rId18"/>
    <p:sldId id="324" r:id="rId19"/>
    <p:sldId id="325" r:id="rId20"/>
    <p:sldId id="326" r:id="rId21"/>
    <p:sldId id="295" r:id="rId22"/>
    <p:sldId id="318" r:id="rId23"/>
    <p:sldId id="319" r:id="rId24"/>
    <p:sldId id="450" r:id="rId25"/>
    <p:sldId id="296" r:id="rId26"/>
    <p:sldId id="321" r:id="rId27"/>
    <p:sldId id="417" r:id="rId28"/>
    <p:sldId id="297" r:id="rId29"/>
    <p:sldId id="323" r:id="rId30"/>
    <p:sldId id="322" r:id="rId31"/>
    <p:sldId id="298" r:id="rId32"/>
    <p:sldId id="299" r:id="rId33"/>
    <p:sldId id="300" r:id="rId34"/>
    <p:sldId id="349" r:id="rId35"/>
    <p:sldId id="301" r:id="rId36"/>
    <p:sldId id="442" r:id="rId37"/>
    <p:sldId id="457" r:id="rId38"/>
    <p:sldId id="445" r:id="rId39"/>
    <p:sldId id="446" r:id="rId40"/>
    <p:sldId id="328" r:id="rId41"/>
    <p:sldId id="416" r:id="rId42"/>
    <p:sldId id="453" r:id="rId43"/>
    <p:sldId id="437" r:id="rId44"/>
    <p:sldId id="438" r:id="rId45"/>
    <p:sldId id="439" r:id="rId46"/>
    <p:sldId id="440" r:id="rId47"/>
    <p:sldId id="441" r:id="rId48"/>
    <p:sldId id="454" r:id="rId49"/>
    <p:sldId id="330" r:id="rId50"/>
    <p:sldId id="451" r:id="rId51"/>
    <p:sldId id="448" r:id="rId52"/>
    <p:sldId id="334" r:id="rId53"/>
    <p:sldId id="335" r:id="rId54"/>
    <p:sldId id="464" r:id="rId55"/>
    <p:sldId id="409" r:id="rId56"/>
    <p:sldId id="346" r:id="rId57"/>
    <p:sldId id="459" r:id="rId58"/>
    <p:sldId id="401" r:id="rId59"/>
    <p:sldId id="355" r:id="rId60"/>
    <p:sldId id="347" r:id="rId61"/>
    <p:sldId id="357" r:id="rId62"/>
    <p:sldId id="405" r:id="rId63"/>
    <p:sldId id="348" r:id="rId64"/>
    <p:sldId id="339" r:id="rId65"/>
    <p:sldId id="463" r:id="rId66"/>
    <p:sldId id="340" r:id="rId67"/>
    <p:sldId id="341" r:id="rId68"/>
    <p:sldId id="495" r:id="rId69"/>
    <p:sldId id="398" r:id="rId70"/>
    <p:sldId id="408" r:id="rId71"/>
    <p:sldId id="404" r:id="rId72"/>
    <p:sldId id="342" r:id="rId73"/>
    <p:sldId id="363" r:id="rId74"/>
    <p:sldId id="343" r:id="rId75"/>
    <p:sldId id="496" r:id="rId76"/>
    <p:sldId id="366" r:id="rId77"/>
    <p:sldId id="367" r:id="rId78"/>
    <p:sldId id="380" r:id="rId79"/>
    <p:sldId id="418" r:id="rId80"/>
    <p:sldId id="410" r:id="rId81"/>
    <p:sldId id="430" r:id="rId82"/>
    <p:sldId id="429" r:id="rId83"/>
    <p:sldId id="468" r:id="rId84"/>
    <p:sldId id="478" r:id="rId85"/>
    <p:sldId id="419" r:id="rId86"/>
    <p:sldId id="384" r:id="rId87"/>
    <p:sldId id="420" r:id="rId88"/>
    <p:sldId id="424" r:id="rId89"/>
    <p:sldId id="469" r:id="rId90"/>
    <p:sldId id="484" r:id="rId91"/>
    <p:sldId id="427" r:id="rId92"/>
    <p:sldId id="470" r:id="rId93"/>
    <p:sldId id="391" r:id="rId94"/>
    <p:sldId id="425" r:id="rId95"/>
    <p:sldId id="471" r:id="rId96"/>
    <p:sldId id="392" r:id="rId97"/>
    <p:sldId id="421" r:id="rId98"/>
    <p:sldId id="426" r:id="rId99"/>
    <p:sldId id="387" r:id="rId100"/>
    <p:sldId id="475" r:id="rId101"/>
    <p:sldId id="481" r:id="rId102"/>
    <p:sldId id="390" r:id="rId103"/>
    <p:sldId id="479" r:id="rId104"/>
    <p:sldId id="382" r:id="rId105"/>
    <p:sldId id="472" r:id="rId106"/>
    <p:sldId id="482" r:id="rId107"/>
    <p:sldId id="386" r:id="rId108"/>
    <p:sldId id="432" r:id="rId109"/>
    <p:sldId id="488" r:id="rId110"/>
    <p:sldId id="487" r:id="rId111"/>
    <p:sldId id="364" r:id="rId1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36" autoAdjust="0"/>
    <p:restoredTop sz="94730" autoAdjust="0"/>
  </p:normalViewPr>
  <p:slideViewPr>
    <p:cSldViewPr>
      <p:cViewPr varScale="1">
        <p:scale>
          <a:sx n="49" d="100"/>
          <a:sy n="49" d="100"/>
        </p:scale>
        <p:origin x="-4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8B5E3-5BD2-4025-BD20-3912674A6968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5936C-E30E-4673-8795-9F873C46D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9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5936C-E30E-4673-8795-9F873C46DB1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EDD03-7AFC-43F0-9791-422EEDE8568E}" type="slidenum">
              <a:rPr lang="ko-KR" altLang="ko-KR"/>
              <a:pPr/>
              <a:t>59</a:t>
            </a:fld>
            <a:endParaRPr lang="ko-KR" altLang="ko-KR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110000"/>
              </a:lnSpc>
              <a:buFontTx/>
              <a:buAutoNum type="arabicPeriod"/>
            </a:pPr>
            <a:endParaRPr lang="ko-KR" altLang="en-US" sz="9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EDD03-7AFC-43F0-9791-422EEDE8568E}" type="slidenum">
              <a:rPr lang="ko-KR" altLang="ko-KR"/>
              <a:pPr/>
              <a:t>60</a:t>
            </a:fld>
            <a:endParaRPr lang="ko-KR" altLang="ko-KR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110000"/>
              </a:lnSpc>
              <a:buFontTx/>
              <a:buAutoNum type="arabicPeriod"/>
            </a:pPr>
            <a:endParaRPr lang="ko-KR" altLang="en-US" sz="9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EDD03-7AFC-43F0-9791-422EEDE8568E}" type="slidenum">
              <a:rPr lang="ko-KR" altLang="ko-KR"/>
              <a:pPr/>
              <a:t>61</a:t>
            </a:fld>
            <a:endParaRPr lang="ko-KR" altLang="ko-KR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110000"/>
              </a:lnSpc>
              <a:buFontTx/>
              <a:buAutoNum type="arabicPeriod"/>
            </a:pPr>
            <a:endParaRPr lang="ko-KR" altLang="en-US" sz="9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EDD03-7AFC-43F0-9791-422EEDE8568E}" type="slidenum">
              <a:rPr lang="ko-KR" altLang="ko-KR"/>
              <a:pPr/>
              <a:t>63</a:t>
            </a:fld>
            <a:endParaRPr lang="ko-KR" altLang="ko-KR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110000"/>
              </a:lnSpc>
              <a:buFontTx/>
              <a:buAutoNum type="arabicPeriod"/>
            </a:pPr>
            <a:endParaRPr lang="ko-KR" altLang="en-US" sz="9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EDD03-7AFC-43F0-9791-422EEDE8568E}" type="slidenum">
              <a:rPr lang="ko-KR" altLang="ko-KR"/>
              <a:pPr/>
              <a:t>9</a:t>
            </a:fld>
            <a:endParaRPr lang="ko-KR" altLang="ko-KR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110000"/>
              </a:lnSpc>
              <a:buFontTx/>
              <a:buAutoNum type="arabicPeriod"/>
            </a:pPr>
            <a:endParaRPr lang="ko-KR" altLang="en-US" sz="9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EDD03-7AFC-43F0-9791-422EEDE8568E}" type="slidenum">
              <a:rPr lang="ko-KR" altLang="ko-KR"/>
              <a:pPr/>
              <a:t>10</a:t>
            </a:fld>
            <a:endParaRPr lang="ko-KR" altLang="ko-KR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110000"/>
              </a:lnSpc>
              <a:buFontTx/>
              <a:buAutoNum type="arabicPeriod"/>
            </a:pPr>
            <a:endParaRPr lang="ko-KR" altLang="en-US" sz="9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5936C-E30E-4673-8795-9F873C46DB1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EDD03-7AFC-43F0-9791-422EEDE8568E}" type="slidenum">
              <a:rPr lang="ko-KR" altLang="ko-KR"/>
              <a:pPr/>
              <a:t>18</a:t>
            </a:fld>
            <a:endParaRPr lang="ko-KR" altLang="ko-KR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110000"/>
              </a:lnSpc>
              <a:buFontTx/>
              <a:buAutoNum type="arabicPeriod"/>
            </a:pPr>
            <a:endParaRPr lang="ko-KR" altLang="en-US" sz="9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EDD03-7AFC-43F0-9791-422EEDE8568E}" type="slidenum">
              <a:rPr lang="ko-KR" altLang="ko-KR"/>
              <a:pPr/>
              <a:t>19</a:t>
            </a:fld>
            <a:endParaRPr lang="ko-KR" altLang="ko-KR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110000"/>
              </a:lnSpc>
              <a:buFontTx/>
              <a:buAutoNum type="arabicPeriod"/>
            </a:pPr>
            <a:endParaRPr lang="ko-KR" altLang="en-US" sz="9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EDD03-7AFC-43F0-9791-422EEDE8568E}" type="slidenum">
              <a:rPr lang="ko-KR" altLang="ko-KR"/>
              <a:pPr/>
              <a:t>20</a:t>
            </a:fld>
            <a:endParaRPr lang="ko-KR" altLang="ko-KR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110000"/>
              </a:lnSpc>
              <a:buFontTx/>
              <a:buAutoNum type="arabicPeriod"/>
            </a:pPr>
            <a:endParaRPr lang="ko-KR" altLang="en-US" sz="9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5936C-E30E-4673-8795-9F873C46DB1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EDD03-7AFC-43F0-9791-422EEDE8568E}" type="slidenum">
              <a:rPr lang="ko-KR" altLang="ko-KR"/>
              <a:pPr/>
              <a:t>56</a:t>
            </a:fld>
            <a:endParaRPr lang="ko-KR" altLang="ko-KR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110000"/>
              </a:lnSpc>
              <a:buFontTx/>
              <a:buAutoNum type="arabicPeriod"/>
            </a:pPr>
            <a:endParaRPr lang="ko-KR" altLang="en-US" sz="9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D4C9-2203-45E4-B781-3FFA6DA02A00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798D-0F06-40B2-809B-98DF9F5978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D4C9-2203-45E4-B781-3FFA6DA02A00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798D-0F06-40B2-809B-98DF9F597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D4C9-2203-45E4-B781-3FFA6DA02A00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798D-0F06-40B2-809B-98DF9F597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D4C9-2203-45E4-B781-3FFA6DA02A00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798D-0F06-40B2-809B-98DF9F597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D4C9-2203-45E4-B781-3FFA6DA02A00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0F798D-0F06-40B2-809B-98DF9F597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D4C9-2203-45E4-B781-3FFA6DA02A00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798D-0F06-40B2-809B-98DF9F597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D4C9-2203-45E4-B781-3FFA6DA02A00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798D-0F06-40B2-809B-98DF9F597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D4C9-2203-45E4-B781-3FFA6DA02A00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798D-0F06-40B2-809B-98DF9F597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D4C9-2203-45E4-B781-3FFA6DA02A00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798D-0F06-40B2-809B-98DF9F597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D4C9-2203-45E4-B781-3FFA6DA02A00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798D-0F06-40B2-809B-98DF9F597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D4C9-2203-45E4-B781-3FFA6DA02A00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798D-0F06-40B2-809B-98DF9F597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D2D4C9-2203-45E4-B781-3FFA6DA02A00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0F798D-0F06-40B2-809B-98DF9F597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2971800"/>
          </a:xfr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Lucida Sans" pitchFamily="34" charset="0"/>
              </a:rPr>
              <a:t>Left-Right Shunt</a:t>
            </a:r>
            <a:br>
              <a:rPr lang="en-US" sz="4800" b="1" dirty="0" smtClean="0">
                <a:solidFill>
                  <a:srgbClr val="FFFF00"/>
                </a:solidFill>
                <a:latin typeface="Lucida Sans" pitchFamily="34" charset="0"/>
              </a:rPr>
            </a:br>
            <a:r>
              <a:rPr lang="en-US" sz="4800" b="1" dirty="0" smtClean="0">
                <a:solidFill>
                  <a:srgbClr val="FFFF00"/>
                </a:solidFill>
                <a:latin typeface="Lucida Sans" pitchFamily="34" charset="0"/>
              </a:rPr>
              <a:t>Natural history &amp; Principles of Management</a:t>
            </a:r>
            <a:endParaRPr lang="en-US" sz="4800" b="1" dirty="0">
              <a:solidFill>
                <a:srgbClr val="FFFF00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90600"/>
          </a:xfrm>
          <a:noFill/>
          <a:ln/>
        </p:spPr>
        <p:txBody>
          <a:bodyPr/>
          <a:lstStyle/>
          <a:p>
            <a:r>
              <a:rPr lang="en-US" sz="4000" dirty="0" smtClean="0"/>
              <a:t>Natural history of VSD</a:t>
            </a:r>
            <a:endParaRPr lang="en-US" altLang="ko-KR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</a:rPr>
              <a:t>Cardiac failure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</a:rPr>
              <a:t>Spontaneous diminution in size or closure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</a:rPr>
              <a:t>Right  or Left ventricular outflow tract obstruction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</a:rPr>
              <a:t>Aortic regurgitation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</a:rPr>
              <a:t>Pulmonary vascular obstructive disease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</a:rPr>
              <a:t>Infective </a:t>
            </a:r>
            <a:r>
              <a:rPr lang="en-US" sz="2400" dirty="0" err="1" smtClean="0">
                <a:latin typeface="Calibri" pitchFamily="34" charset="0"/>
              </a:rPr>
              <a:t>endocarditis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Pulmonary vascular obstruction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sz="2400" dirty="0" smtClean="0">
                <a:latin typeface="Calibri" pitchFamily="34" charset="0"/>
              </a:rPr>
              <a:t>Incidence of pulmonary hypertension and the efficacy of repair of the ASD</a:t>
            </a:r>
          </a:p>
          <a:p>
            <a:pPr>
              <a:buNone/>
            </a:pPr>
            <a:endParaRPr lang="en-IN" sz="2000" dirty="0" smtClean="0">
              <a:latin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179 consecutive adults over the age of 40 </a:t>
            </a:r>
          </a:p>
          <a:p>
            <a:pPr lvl="1"/>
            <a:r>
              <a:rPr lang="en-IN" sz="2000" dirty="0" smtClean="0">
                <a:latin typeface="Calibri" pitchFamily="34" charset="0"/>
              </a:rPr>
              <a:t>26 % had mild to moderate PHT (PASP 40 to 60 mmHg) </a:t>
            </a:r>
          </a:p>
          <a:p>
            <a:pPr lvl="1"/>
            <a:r>
              <a:rPr lang="en-IN" sz="2000" dirty="0" smtClean="0">
                <a:latin typeface="Calibri" pitchFamily="34" charset="0"/>
              </a:rPr>
              <a:t>7 % had severe PHT (PASP &gt;60 mmHg) </a:t>
            </a:r>
          </a:p>
          <a:p>
            <a:pPr lvl="1"/>
            <a:r>
              <a:rPr lang="en-IN" sz="2000" dirty="0" smtClean="0">
                <a:latin typeface="Calibri" pitchFamily="34" charset="0"/>
              </a:rPr>
              <a:t>2 % had  marked elevation in PVR indicative of severe pulmonary vascular obstructive disease </a:t>
            </a:r>
          </a:p>
          <a:p>
            <a:pPr lvl="1"/>
            <a:endParaRPr lang="en-IN" sz="1400" dirty="0" smtClean="0">
              <a:latin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Post surgical repair (at a mean age of 56 years)</a:t>
            </a:r>
          </a:p>
          <a:p>
            <a:pPr lvl="1"/>
            <a:r>
              <a:rPr lang="en-IN" sz="2000" dirty="0" smtClean="0">
                <a:latin typeface="Calibri" pitchFamily="34" charset="0"/>
              </a:rPr>
              <a:t>Higher adjusted 10-year survival when compared to those treated medically (95 versus 84 %) </a:t>
            </a:r>
          </a:p>
          <a:p>
            <a:pPr lvl="1"/>
            <a:r>
              <a:rPr lang="en-IN" sz="2000" dirty="0" smtClean="0">
                <a:latin typeface="Calibri" pitchFamily="34" charset="0"/>
              </a:rPr>
              <a:t>Lower rate of functional deterioration (relative risk 0.21)</a:t>
            </a:r>
          </a:p>
          <a:p>
            <a:pPr>
              <a:buNone/>
            </a:pPr>
            <a:endParaRPr lang="en-IN" sz="1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IN" sz="1400" dirty="0" err="1" smtClean="0">
                <a:solidFill>
                  <a:srgbClr val="FFFF00"/>
                </a:solidFill>
              </a:rPr>
              <a:t>Konstantinides</a:t>
            </a:r>
            <a:r>
              <a:rPr lang="en-IN" sz="1400" dirty="0" smtClean="0">
                <a:solidFill>
                  <a:srgbClr val="FFFF00"/>
                </a:solidFill>
              </a:rPr>
              <a:t> S  et al. A comparison of surgical and medical therapy for </a:t>
            </a:r>
            <a:r>
              <a:rPr lang="en-IN" sz="1400" dirty="0" err="1" smtClean="0">
                <a:solidFill>
                  <a:srgbClr val="FFFF00"/>
                </a:solidFill>
              </a:rPr>
              <a:t>atrial</a:t>
            </a:r>
            <a:r>
              <a:rPr lang="en-IN" sz="1400" dirty="0" smtClean="0">
                <a:solidFill>
                  <a:srgbClr val="FFFF00"/>
                </a:solidFill>
              </a:rPr>
              <a:t> </a:t>
            </a:r>
            <a:r>
              <a:rPr lang="en-IN" sz="1400" dirty="0" err="1" smtClean="0">
                <a:solidFill>
                  <a:srgbClr val="FFFF00"/>
                </a:solidFill>
              </a:rPr>
              <a:t>septal</a:t>
            </a:r>
            <a:r>
              <a:rPr lang="en-IN" sz="1400" dirty="0" smtClean="0">
                <a:solidFill>
                  <a:srgbClr val="FFFF00"/>
                </a:solidFill>
              </a:rPr>
              <a:t> defect in adults. N </a:t>
            </a:r>
            <a:r>
              <a:rPr lang="en-IN" sz="1400" dirty="0" err="1" smtClean="0">
                <a:solidFill>
                  <a:srgbClr val="FFFF00"/>
                </a:solidFill>
              </a:rPr>
              <a:t>Engl</a:t>
            </a:r>
            <a:r>
              <a:rPr lang="en-IN" sz="1400" dirty="0" smtClean="0">
                <a:solidFill>
                  <a:srgbClr val="FFFF00"/>
                </a:solidFill>
              </a:rPr>
              <a:t> J Med 1995; 333:469</a:t>
            </a:r>
            <a:endParaRPr lang="en-IN" sz="14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Pulmonary vascular obstruction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			702  pts with isolated ASD</a:t>
            </a:r>
          </a:p>
          <a:p>
            <a:pPr>
              <a:buNone/>
            </a:pPr>
            <a:endParaRPr lang="en-US" sz="18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		    6% (40)   had   pulmonary   vascular  obstructive    disease</a:t>
            </a:r>
          </a:p>
          <a:p>
            <a:pPr>
              <a:buNone/>
            </a:pPr>
            <a:r>
              <a:rPr lang="en-IN" sz="1800" dirty="0" smtClean="0">
                <a:latin typeface="Calibri" pitchFamily="34" charset="0"/>
              </a:rPr>
              <a:t>			(mean age 46 years, 34 [85 %] -  women)</a:t>
            </a:r>
            <a:endParaRPr lang="en-US" sz="1800" dirty="0" smtClean="0">
              <a:latin typeface="Calibri" pitchFamily="34" charset="0"/>
            </a:endParaRPr>
          </a:p>
          <a:p>
            <a:pPr>
              <a:buNone/>
            </a:pPr>
            <a:endParaRPr lang="en-US" sz="18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26 underwent surgery			     14 – treated medically</a:t>
            </a: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		                    </a:t>
            </a:r>
            <a:r>
              <a:rPr lang="en-US" sz="1800" dirty="0" smtClean="0">
                <a:solidFill>
                  <a:srgbClr val="FFFF00"/>
                </a:solidFill>
                <a:latin typeface="Calibri" pitchFamily="34" charset="0"/>
              </a:rPr>
              <a:t>PULMONARY HYPERTENSION</a:t>
            </a:r>
          </a:p>
          <a:p>
            <a:pPr>
              <a:buNone/>
            </a:pPr>
            <a:endParaRPr lang="en-US" sz="18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4 – severe    22 - mild			   9 - severe	5 - mild</a:t>
            </a:r>
          </a:p>
          <a:p>
            <a:pPr>
              <a:buNone/>
            </a:pPr>
            <a:endParaRPr lang="en-US" sz="18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			            12 years follow up</a:t>
            </a: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	</a:t>
            </a: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4 – died         19 – better survival		  6 – died</a:t>
            </a: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						  3 had progression of symptoms</a:t>
            </a:r>
          </a:p>
          <a:p>
            <a:pPr>
              <a:buNone/>
            </a:pPr>
            <a:endParaRPr lang="en-IN" sz="1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IN" sz="1400" dirty="0" smtClean="0">
                <a:solidFill>
                  <a:srgbClr val="FFFF00"/>
                </a:solidFill>
              </a:rPr>
              <a:t>Steele PM  et al. Isolated </a:t>
            </a:r>
            <a:r>
              <a:rPr lang="en-IN" sz="1400" dirty="0" err="1" smtClean="0">
                <a:solidFill>
                  <a:srgbClr val="FFFF00"/>
                </a:solidFill>
              </a:rPr>
              <a:t>atrial</a:t>
            </a:r>
            <a:r>
              <a:rPr lang="en-IN" sz="1400" dirty="0" smtClean="0">
                <a:solidFill>
                  <a:srgbClr val="FFFF00"/>
                </a:solidFill>
              </a:rPr>
              <a:t> </a:t>
            </a:r>
            <a:r>
              <a:rPr lang="en-IN" sz="1400" dirty="0" err="1" smtClean="0">
                <a:solidFill>
                  <a:srgbClr val="FFFF00"/>
                </a:solidFill>
              </a:rPr>
              <a:t>septal</a:t>
            </a:r>
            <a:r>
              <a:rPr lang="en-IN" sz="1400" dirty="0" smtClean="0">
                <a:solidFill>
                  <a:srgbClr val="FFFF00"/>
                </a:solidFill>
              </a:rPr>
              <a:t> defect with pulmonary vascular obstructive disease--long-term follow-up and prediction of outcome after surgical correction. Circulation 1987; 76:1037</a:t>
            </a:r>
            <a:endParaRPr lang="en-US" sz="1400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None/>
            </a:pPr>
            <a:endParaRPr lang="en-IN" sz="1800" dirty="0">
              <a:latin typeface="Calibri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810000" y="18288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own Arrow 4"/>
          <p:cNvSpPr/>
          <p:nvPr/>
        </p:nvSpPr>
        <p:spPr>
          <a:xfrm>
            <a:off x="1447800" y="2514600"/>
            <a:ext cx="609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Down Arrow 9"/>
          <p:cNvSpPr/>
          <p:nvPr/>
        </p:nvSpPr>
        <p:spPr>
          <a:xfrm>
            <a:off x="762000" y="3429000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Down Arrow 10"/>
          <p:cNvSpPr/>
          <p:nvPr/>
        </p:nvSpPr>
        <p:spPr>
          <a:xfrm>
            <a:off x="6172200" y="2438400"/>
            <a:ext cx="685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Down Arrow 11"/>
          <p:cNvSpPr/>
          <p:nvPr/>
        </p:nvSpPr>
        <p:spPr>
          <a:xfrm>
            <a:off x="1905000" y="3429000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Down Arrow 12"/>
          <p:cNvSpPr/>
          <p:nvPr/>
        </p:nvSpPr>
        <p:spPr>
          <a:xfrm>
            <a:off x="5562600" y="3505200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Down Arrow 13"/>
          <p:cNvSpPr/>
          <p:nvPr/>
        </p:nvSpPr>
        <p:spPr>
          <a:xfrm>
            <a:off x="7239000" y="3505200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15" name="Down Arrow 14"/>
          <p:cNvSpPr/>
          <p:nvPr/>
        </p:nvSpPr>
        <p:spPr>
          <a:xfrm>
            <a:off x="5562600" y="4495800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Down Arrow 15"/>
          <p:cNvSpPr/>
          <p:nvPr/>
        </p:nvSpPr>
        <p:spPr>
          <a:xfrm>
            <a:off x="762000" y="4572000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Down Arrow 16"/>
          <p:cNvSpPr/>
          <p:nvPr/>
        </p:nvSpPr>
        <p:spPr>
          <a:xfrm>
            <a:off x="1905000" y="4572000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/>
          <p:cNvSpPr/>
          <p:nvPr/>
        </p:nvSpPr>
        <p:spPr>
          <a:xfrm>
            <a:off x="0" y="2057400"/>
            <a:ext cx="9144000" cy="2514600"/>
          </a:xfrm>
          <a:prstGeom prst="rect">
            <a:avLst/>
          </a:prstGeom>
          <a:solidFill>
            <a:srgbClr val="00206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/>
          <p:cNvSpPr txBox="1"/>
          <p:nvPr/>
        </p:nvSpPr>
        <p:spPr>
          <a:xfrm>
            <a:off x="533400" y="2438400"/>
            <a:ext cx="8610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alibri" pitchFamily="34" charset="0"/>
              </a:rPr>
              <a:t>Eisenmenger</a:t>
            </a:r>
            <a:r>
              <a:rPr lang="en-US" sz="2400" dirty="0" smtClean="0">
                <a:latin typeface="Calibri" pitchFamily="34" charset="0"/>
              </a:rPr>
              <a:t> syndrome in ASD occurs predominantly in females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1400" dirty="0" smtClean="0">
                <a:solidFill>
                  <a:srgbClr val="FFFF00"/>
                </a:solidFill>
                <a:latin typeface="Calibri" pitchFamily="34" charset="0"/>
              </a:rPr>
              <a:t>	</a:t>
            </a:r>
            <a:r>
              <a:rPr lang="en-US" sz="1400" dirty="0" err="1" smtClean="0">
                <a:solidFill>
                  <a:srgbClr val="FFFF00"/>
                </a:solidFill>
                <a:latin typeface="Calibri" pitchFamily="34" charset="0"/>
              </a:rPr>
              <a:t>Brickner</a:t>
            </a:r>
            <a:r>
              <a:rPr lang="en-US" sz="1400" dirty="0" smtClean="0">
                <a:solidFill>
                  <a:srgbClr val="FFFF00"/>
                </a:solidFill>
                <a:latin typeface="Calibri" pitchFamily="34" charset="0"/>
              </a:rPr>
              <a:t> ME et al. Congenital heart disease in adults. N </a:t>
            </a:r>
            <a:r>
              <a:rPr lang="en-US" sz="1400" dirty="0" err="1" smtClean="0">
                <a:solidFill>
                  <a:srgbClr val="FFFF00"/>
                </a:solidFill>
                <a:latin typeface="Calibri" pitchFamily="34" charset="0"/>
              </a:rPr>
              <a:t>Engl</a:t>
            </a:r>
            <a:r>
              <a:rPr lang="en-US" sz="1400" dirty="0" smtClean="0">
                <a:solidFill>
                  <a:srgbClr val="FFFF00"/>
                </a:solidFill>
                <a:latin typeface="Calibri" pitchFamily="34" charset="0"/>
              </a:rPr>
              <a:t> J Med. 2000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endParaRPr lang="en-IN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</a:rPr>
              <a:t>Few patients with normal pulmonary vascular resistance also manifest right-to- left shunting</a:t>
            </a:r>
          </a:p>
          <a:p>
            <a:pPr>
              <a:buNone/>
            </a:pPr>
            <a:endParaRPr lang="en-US" sz="2400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Disadvantageous </a:t>
            </a:r>
            <a:r>
              <a:rPr lang="en-US" dirty="0" err="1" smtClean="0">
                <a:latin typeface="Calibri" pitchFamily="34" charset="0"/>
              </a:rPr>
              <a:t>intracardiac</a:t>
            </a:r>
            <a:r>
              <a:rPr lang="en-US" dirty="0" smtClean="0">
                <a:latin typeface="Calibri" pitchFamily="34" charset="0"/>
              </a:rPr>
              <a:t> streaming because of a prominent venous valve directing IVC blood to the LA or ventricular compliance imbalance</a:t>
            </a:r>
          </a:p>
          <a:p>
            <a:pPr lvl="1"/>
            <a:endParaRPr lang="en-US" dirty="0" smtClean="0">
              <a:latin typeface="Calibri" pitchFamily="34" charset="0"/>
            </a:endParaRPr>
          </a:p>
          <a:p>
            <a:pPr lvl="1"/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Godart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F 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</a:rPr>
              <a:t>et al. </a:t>
            </a:r>
            <a:r>
              <a:rPr lang="en-US" sz="1600" i="1" dirty="0" err="1" smtClean="0">
                <a:solidFill>
                  <a:srgbClr val="FFFF00"/>
                </a:solidFill>
                <a:latin typeface="Calibri" pitchFamily="34" charset="0"/>
              </a:rPr>
              <a:t>Atrial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</a:rPr>
              <a:t> right-to-left shunting 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causing severe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hypoxaemia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despite normal right-sided pressures. Report of 11 consecutive cases corrected by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percutaneous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closure. </a:t>
            </a:r>
            <a:r>
              <a:rPr lang="en-US" sz="1600" i="1" dirty="0" err="1" smtClean="0">
                <a:solidFill>
                  <a:srgbClr val="FFFF00"/>
                </a:solidFill>
                <a:latin typeface="Calibri" pitchFamily="34" charset="0"/>
              </a:rPr>
              <a:t>Eur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</a:rPr>
              <a:t> Heart J 2000; </a:t>
            </a:r>
            <a:r>
              <a:rPr lang="en-US" sz="1600" b="1" i="1" dirty="0" smtClean="0">
                <a:solidFill>
                  <a:srgbClr val="FFFF00"/>
                </a:solidFill>
                <a:latin typeface="Calibri" pitchFamily="34" charset="0"/>
              </a:rPr>
              <a:t>21: 483–9.</a:t>
            </a:r>
            <a:endParaRPr lang="en-US" sz="16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Paradoxical </a:t>
            </a:r>
            <a:r>
              <a:rPr lang="en-IN" dirty="0" err="1" smtClean="0"/>
              <a:t>embolisation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smtClean="0">
                <a:latin typeface="Calibri" pitchFamily="34" charset="0"/>
              </a:rPr>
              <a:t>Series of 103 patients (mean age 52 years) with presumed paradoxical embolism </a:t>
            </a:r>
          </a:p>
          <a:p>
            <a:pPr lvl="1"/>
            <a:r>
              <a:rPr lang="en-IN" sz="2000" dirty="0" smtClean="0">
                <a:latin typeface="Calibri" pitchFamily="34" charset="0"/>
              </a:rPr>
              <a:t>PFO  was present in 81</a:t>
            </a:r>
          </a:p>
          <a:p>
            <a:pPr lvl="1"/>
            <a:r>
              <a:rPr lang="en-IN" sz="2000" dirty="0" smtClean="0">
                <a:latin typeface="Calibri" pitchFamily="34" charset="0"/>
              </a:rPr>
              <a:t>ASD  in 12</a:t>
            </a:r>
          </a:p>
          <a:p>
            <a:pPr lvl="1"/>
            <a:r>
              <a:rPr lang="en-IN" sz="2000" dirty="0" smtClean="0">
                <a:latin typeface="Calibri" pitchFamily="34" charset="0"/>
              </a:rPr>
              <a:t>Both a PFO and ASD in 10</a:t>
            </a:r>
          </a:p>
          <a:p>
            <a:endParaRPr lang="en-US" dirty="0" smtClean="0"/>
          </a:p>
          <a:p>
            <a:pPr>
              <a:buNone/>
            </a:pPr>
            <a:r>
              <a:rPr lang="en-IN" sz="1400" dirty="0" smtClean="0">
                <a:solidFill>
                  <a:srgbClr val="FFFF00"/>
                </a:solidFill>
              </a:rPr>
              <a:t>	</a:t>
            </a:r>
            <a:r>
              <a:rPr lang="en-IN" sz="1400" dirty="0" err="1" smtClean="0">
                <a:solidFill>
                  <a:srgbClr val="FFFF00"/>
                </a:solidFill>
              </a:rPr>
              <a:t>Khositseth</a:t>
            </a:r>
            <a:r>
              <a:rPr lang="en-IN" sz="1400" dirty="0" smtClean="0">
                <a:solidFill>
                  <a:srgbClr val="FFFF00"/>
                </a:solidFill>
              </a:rPr>
              <a:t> A et al. </a:t>
            </a:r>
            <a:r>
              <a:rPr lang="en-IN" sz="1400" dirty="0" err="1" smtClean="0">
                <a:solidFill>
                  <a:srgbClr val="FFFF00"/>
                </a:solidFill>
              </a:rPr>
              <a:t>Transcatheter</a:t>
            </a:r>
            <a:r>
              <a:rPr lang="en-IN" sz="1400" dirty="0" smtClean="0">
                <a:solidFill>
                  <a:srgbClr val="FFFF00"/>
                </a:solidFill>
              </a:rPr>
              <a:t> </a:t>
            </a:r>
            <a:r>
              <a:rPr lang="en-IN" sz="1400" dirty="0" err="1" smtClean="0">
                <a:solidFill>
                  <a:srgbClr val="FFFF00"/>
                </a:solidFill>
              </a:rPr>
              <a:t>Amplatzer</a:t>
            </a:r>
            <a:r>
              <a:rPr lang="en-IN" sz="1400" dirty="0" smtClean="0">
                <a:solidFill>
                  <a:srgbClr val="FFFF00"/>
                </a:solidFill>
              </a:rPr>
              <a:t> device closure of </a:t>
            </a:r>
            <a:r>
              <a:rPr lang="en-IN" sz="1400" dirty="0" err="1" smtClean="0">
                <a:solidFill>
                  <a:srgbClr val="FFFF00"/>
                </a:solidFill>
              </a:rPr>
              <a:t>atrial</a:t>
            </a:r>
            <a:r>
              <a:rPr lang="en-IN" sz="1400" dirty="0" smtClean="0">
                <a:solidFill>
                  <a:srgbClr val="FFFF00"/>
                </a:solidFill>
              </a:rPr>
              <a:t> </a:t>
            </a:r>
            <a:r>
              <a:rPr lang="en-IN" sz="1400" dirty="0" err="1" smtClean="0">
                <a:solidFill>
                  <a:srgbClr val="FFFF00"/>
                </a:solidFill>
              </a:rPr>
              <a:t>septal</a:t>
            </a:r>
            <a:r>
              <a:rPr lang="en-IN" sz="1400" dirty="0" smtClean="0">
                <a:solidFill>
                  <a:srgbClr val="FFFF00"/>
                </a:solidFill>
              </a:rPr>
              <a:t> defect and patent foramen </a:t>
            </a:r>
            <a:r>
              <a:rPr lang="en-IN" sz="1400" dirty="0" err="1" smtClean="0">
                <a:solidFill>
                  <a:srgbClr val="FFFF00"/>
                </a:solidFill>
              </a:rPr>
              <a:t>ovale</a:t>
            </a:r>
            <a:r>
              <a:rPr lang="en-IN" sz="1400" dirty="0" smtClean="0">
                <a:solidFill>
                  <a:srgbClr val="FFFF00"/>
                </a:solidFill>
              </a:rPr>
              <a:t> in patients with presumed paradoxical embolism. Mayo </a:t>
            </a:r>
            <a:r>
              <a:rPr lang="en-IN" sz="1400" dirty="0" err="1" smtClean="0">
                <a:solidFill>
                  <a:srgbClr val="FFFF00"/>
                </a:solidFill>
              </a:rPr>
              <a:t>Clin</a:t>
            </a:r>
            <a:r>
              <a:rPr lang="en-IN" sz="1400" dirty="0" smtClean="0">
                <a:solidFill>
                  <a:srgbClr val="FFFF00"/>
                </a:solidFill>
              </a:rPr>
              <a:t> Proc 2004; 79:35</a:t>
            </a:r>
            <a:endParaRPr lang="en-IN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MVP / MR in ASD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</a:rPr>
              <a:t>Mitral regurgitation  may complicate the late course of an unrepaired  OS ASD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The morphology  responsible for  MR </a:t>
            </a:r>
          </a:p>
          <a:p>
            <a:pPr lvl="1"/>
            <a:r>
              <a:rPr lang="en-US" sz="2000" dirty="0" err="1" smtClean="0">
                <a:latin typeface="Calibri" pitchFamily="34" charset="0"/>
              </a:rPr>
              <a:t>Prolapsing</a:t>
            </a:r>
            <a:r>
              <a:rPr lang="en-US" sz="2000" dirty="0" smtClean="0">
                <a:latin typeface="Calibri" pitchFamily="34" charset="0"/>
              </a:rPr>
              <a:t> mitral valve</a:t>
            </a:r>
          </a:p>
          <a:p>
            <a:pPr lvl="1"/>
            <a:r>
              <a:rPr lang="en-US" sz="2000" dirty="0" smtClean="0">
                <a:latin typeface="Calibri" pitchFamily="34" charset="0"/>
              </a:rPr>
              <a:t>Isolated cleft of the anterior mitral leaflet (less common)</a:t>
            </a:r>
          </a:p>
          <a:p>
            <a:pPr>
              <a:buNone/>
            </a:pPr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err="1" smtClean="0">
                <a:latin typeface="Calibri" pitchFamily="34" charset="0"/>
              </a:rPr>
              <a:t>Myxomatous</a:t>
            </a:r>
            <a:r>
              <a:rPr lang="en-US" sz="2400" dirty="0" smtClean="0">
                <a:latin typeface="Calibri" pitchFamily="34" charset="0"/>
              </a:rPr>
              <a:t> abnormality of the mitral valve - In 25% of patients with OS ASD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	Joy J,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Kartha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CC,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Balakrishnan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KG. Structural basis for mitral valve dysfunction associated with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ostium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secundum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atrial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septal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defects. 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</a:rPr>
              <a:t>Cardiology 1993; </a:t>
            </a:r>
            <a:r>
              <a:rPr lang="en-US" sz="1600" b="1" i="1" dirty="0" smtClean="0">
                <a:solidFill>
                  <a:srgbClr val="FFFF00"/>
                </a:solidFill>
                <a:latin typeface="Calibri" pitchFamily="34" charset="0"/>
              </a:rPr>
              <a:t>82: 409–14</a:t>
            </a:r>
            <a:endParaRPr lang="en-US" sz="1600" dirty="0" smtClean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676400"/>
            <a:ext cx="8153400" cy="4648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838200" y="19812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Calibri" pitchFamily="34" charset="0"/>
              </a:rPr>
              <a:t>   Mitral valve </a:t>
            </a:r>
            <a:r>
              <a:rPr lang="en-IN" sz="2400" dirty="0" err="1" smtClean="0">
                <a:latin typeface="Calibri" pitchFamily="34" charset="0"/>
              </a:rPr>
              <a:t>prolapse</a:t>
            </a:r>
            <a:r>
              <a:rPr lang="en-IN" sz="2400" dirty="0" smtClean="0">
                <a:latin typeface="Calibri" pitchFamily="34" charset="0"/>
              </a:rPr>
              <a:t> is present in up to 70 % of patients with </a:t>
            </a:r>
            <a:r>
              <a:rPr lang="en-IN" sz="2400" dirty="0" err="1" smtClean="0">
                <a:latin typeface="Calibri" pitchFamily="34" charset="0"/>
              </a:rPr>
              <a:t>secundum</a:t>
            </a:r>
            <a:r>
              <a:rPr lang="en-IN" sz="2400" dirty="0" smtClean="0">
                <a:latin typeface="Calibri" pitchFamily="34" charset="0"/>
              </a:rPr>
              <a:t> ASD</a:t>
            </a:r>
          </a:p>
          <a:p>
            <a:endParaRPr lang="en-IN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Calibri" pitchFamily="34" charset="0"/>
              </a:rPr>
              <a:t>   Related to a change in the left ventricular geometry associated with right ventricular volume overload</a:t>
            </a:r>
          </a:p>
          <a:p>
            <a:endParaRPr lang="en-IN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Left ventricular dysfunction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Calibri" pitchFamily="34" charset="0"/>
              </a:rPr>
              <a:t>Uncommon</a:t>
            </a:r>
          </a:p>
          <a:p>
            <a:endParaRPr lang="en-IN" sz="1600" dirty="0" smtClean="0">
              <a:latin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Can occur after many years in patients with an uncomplicated ASD </a:t>
            </a:r>
          </a:p>
          <a:p>
            <a:endParaRPr lang="en-IN" sz="1600" dirty="0" smtClean="0">
              <a:latin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More subtle evidence of LV dysfunction is a frequent finding</a:t>
            </a:r>
          </a:p>
          <a:p>
            <a:endParaRPr lang="en-IN" sz="1600" dirty="0" smtClean="0">
              <a:latin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In a report of 12 adults with a </a:t>
            </a:r>
            <a:r>
              <a:rPr lang="en-IN" sz="2400" dirty="0" err="1" smtClean="0">
                <a:latin typeface="Calibri" pitchFamily="34" charset="0"/>
              </a:rPr>
              <a:t>secundum</a:t>
            </a:r>
            <a:r>
              <a:rPr lang="en-IN" sz="2400" dirty="0" smtClean="0">
                <a:latin typeface="Calibri" pitchFamily="34" charset="0"/>
              </a:rPr>
              <a:t> ASD</a:t>
            </a:r>
          </a:p>
          <a:p>
            <a:pPr lvl="1"/>
            <a:r>
              <a:rPr lang="en-IN" sz="2000" dirty="0" smtClean="0">
                <a:latin typeface="Calibri" pitchFamily="34" charset="0"/>
              </a:rPr>
              <a:t> Mean cardiac index was significantly reduced</a:t>
            </a:r>
          </a:p>
          <a:p>
            <a:pPr lvl="1">
              <a:buNone/>
            </a:pPr>
            <a:r>
              <a:rPr lang="en-IN" sz="2000" dirty="0" smtClean="0">
                <a:latin typeface="Calibri" pitchFamily="34" charset="0"/>
              </a:rPr>
              <a:t>	 (3.6 versus 4.5 L/min per m2)</a:t>
            </a:r>
          </a:p>
          <a:p>
            <a:pPr lvl="1">
              <a:buNone/>
            </a:pPr>
            <a:endParaRPr lang="en-IN" sz="2000" dirty="0" smtClean="0">
              <a:latin typeface="Calibri" pitchFamily="34" charset="0"/>
            </a:endParaRPr>
          </a:p>
          <a:p>
            <a:pPr>
              <a:buNone/>
            </a:pPr>
            <a:r>
              <a:rPr lang="en-IN" sz="1400" dirty="0" smtClean="0"/>
              <a:t>	</a:t>
            </a:r>
            <a:r>
              <a:rPr lang="en-IN" sz="1400" dirty="0" err="1" smtClean="0">
                <a:solidFill>
                  <a:srgbClr val="FFFF00"/>
                </a:solidFill>
              </a:rPr>
              <a:t>Popio</a:t>
            </a:r>
            <a:r>
              <a:rPr lang="en-IN" sz="1400" dirty="0" smtClean="0">
                <a:solidFill>
                  <a:srgbClr val="FFFF00"/>
                </a:solidFill>
              </a:rPr>
              <a:t> KA et al. Abnormalities of left ventricular function and geometry in adults with an </a:t>
            </a:r>
            <a:r>
              <a:rPr lang="en-IN" sz="1400" dirty="0" err="1" smtClean="0">
                <a:solidFill>
                  <a:srgbClr val="FFFF00"/>
                </a:solidFill>
              </a:rPr>
              <a:t>atrial</a:t>
            </a:r>
            <a:r>
              <a:rPr lang="en-IN" sz="1400" dirty="0" smtClean="0">
                <a:solidFill>
                  <a:srgbClr val="FFFF00"/>
                </a:solidFill>
              </a:rPr>
              <a:t> </a:t>
            </a:r>
            <a:r>
              <a:rPr lang="en-IN" sz="1400" dirty="0" err="1" smtClean="0">
                <a:solidFill>
                  <a:srgbClr val="FFFF00"/>
                </a:solidFill>
              </a:rPr>
              <a:t>septal</a:t>
            </a:r>
            <a:r>
              <a:rPr lang="en-IN" sz="1400" dirty="0" smtClean="0">
                <a:solidFill>
                  <a:srgbClr val="FFFF00"/>
                </a:solidFill>
              </a:rPr>
              <a:t> defect. </a:t>
            </a:r>
            <a:r>
              <a:rPr lang="en-IN" sz="1400" dirty="0" err="1" smtClean="0">
                <a:solidFill>
                  <a:srgbClr val="FFFF00"/>
                </a:solidFill>
              </a:rPr>
              <a:t>Ventriculographic</a:t>
            </a:r>
            <a:r>
              <a:rPr lang="en-IN" sz="1400" dirty="0" smtClean="0">
                <a:solidFill>
                  <a:srgbClr val="FFFF00"/>
                </a:solidFill>
              </a:rPr>
              <a:t>, hemodynamic and </a:t>
            </a:r>
            <a:r>
              <a:rPr lang="en-IN" sz="1400" dirty="0" err="1" smtClean="0">
                <a:solidFill>
                  <a:srgbClr val="FFFF00"/>
                </a:solidFill>
              </a:rPr>
              <a:t>echocardiographic</a:t>
            </a:r>
            <a:r>
              <a:rPr lang="en-IN" sz="1400" dirty="0" smtClean="0">
                <a:solidFill>
                  <a:srgbClr val="FFFF00"/>
                </a:solidFill>
              </a:rPr>
              <a:t> studies. Am J </a:t>
            </a:r>
            <a:r>
              <a:rPr lang="en-IN" sz="1400" dirty="0" err="1" smtClean="0">
                <a:solidFill>
                  <a:srgbClr val="FFFF00"/>
                </a:solidFill>
              </a:rPr>
              <a:t>Cardiol</a:t>
            </a:r>
            <a:r>
              <a:rPr lang="en-IN" sz="1400" dirty="0" smtClean="0">
                <a:solidFill>
                  <a:srgbClr val="FFFF00"/>
                </a:solidFill>
              </a:rPr>
              <a:t> 1975; 36:302</a:t>
            </a:r>
            <a:endParaRPr lang="en-IN" sz="14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371600"/>
            <a:ext cx="8229600" cy="5029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762000" y="16764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Calibri" pitchFamily="34" charset="0"/>
              </a:rPr>
              <a:t>    Cause - unclear </a:t>
            </a:r>
          </a:p>
          <a:p>
            <a:endParaRPr lang="en-IN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Calibri" pitchFamily="34" charset="0"/>
              </a:rPr>
              <a:t>    ? associated intrinsic left ventricular abnormality</a:t>
            </a:r>
          </a:p>
          <a:p>
            <a:endParaRPr lang="en-IN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Calibri" pitchFamily="34" charset="0"/>
              </a:rPr>
              <a:t>    Currently thought that reversible mechanical factors       operating   primarily on diastolic function are of primary importance </a:t>
            </a:r>
          </a:p>
          <a:p>
            <a:pPr>
              <a:buFont typeface="Wingdings" pitchFamily="2" charset="2"/>
              <a:buChar char="§"/>
            </a:pPr>
            <a:endParaRPr lang="en-IN" sz="2400" dirty="0" smtClean="0">
              <a:latin typeface="Calibri" pitchFamily="34" charset="0"/>
            </a:endParaRPr>
          </a:p>
          <a:p>
            <a:endParaRPr lang="en-IN" sz="1400" dirty="0" smtClean="0">
              <a:latin typeface="Calibri" pitchFamily="34" charset="0"/>
            </a:endParaRPr>
          </a:p>
          <a:p>
            <a:pPr>
              <a:buNone/>
            </a:pPr>
            <a:r>
              <a:rPr lang="en-IN" sz="1400" dirty="0" smtClean="0">
                <a:solidFill>
                  <a:srgbClr val="FFFF00"/>
                </a:solidFill>
              </a:rPr>
              <a:t>	</a:t>
            </a:r>
            <a:r>
              <a:rPr lang="en-IN" sz="1400" dirty="0" err="1" smtClean="0">
                <a:solidFill>
                  <a:srgbClr val="FFFF00"/>
                </a:solidFill>
              </a:rPr>
              <a:t>Ferlinz</a:t>
            </a:r>
            <a:r>
              <a:rPr lang="en-IN" sz="1400" dirty="0" smtClean="0">
                <a:solidFill>
                  <a:srgbClr val="FFFF00"/>
                </a:solidFill>
              </a:rPr>
              <a:t> J. Left ventricular function in </a:t>
            </a:r>
            <a:r>
              <a:rPr lang="en-IN" sz="1400" dirty="0" err="1" smtClean="0">
                <a:solidFill>
                  <a:srgbClr val="FFFF00"/>
                </a:solidFill>
              </a:rPr>
              <a:t>atrial</a:t>
            </a:r>
            <a:r>
              <a:rPr lang="en-IN" sz="1400" dirty="0" smtClean="0">
                <a:solidFill>
                  <a:srgbClr val="FFFF00"/>
                </a:solidFill>
              </a:rPr>
              <a:t> </a:t>
            </a:r>
            <a:r>
              <a:rPr lang="en-IN" sz="1400" dirty="0" err="1" smtClean="0">
                <a:solidFill>
                  <a:srgbClr val="FFFF00"/>
                </a:solidFill>
              </a:rPr>
              <a:t>septal</a:t>
            </a:r>
            <a:r>
              <a:rPr lang="en-IN" sz="1400" dirty="0" smtClean="0">
                <a:solidFill>
                  <a:srgbClr val="FFFF00"/>
                </a:solidFill>
              </a:rPr>
              <a:t> defect: are </a:t>
            </a:r>
            <a:r>
              <a:rPr lang="en-IN" sz="1400" dirty="0" err="1" smtClean="0">
                <a:solidFill>
                  <a:srgbClr val="FFFF00"/>
                </a:solidFill>
              </a:rPr>
              <a:t>interventricular</a:t>
            </a:r>
            <a:r>
              <a:rPr lang="en-IN" sz="1400" dirty="0" smtClean="0">
                <a:solidFill>
                  <a:srgbClr val="FFFF00"/>
                </a:solidFill>
              </a:rPr>
              <a:t> interactions still too complex to permit definitive analysis? J Am </a:t>
            </a:r>
            <a:r>
              <a:rPr lang="en-IN" sz="1400" dirty="0" err="1" smtClean="0">
                <a:solidFill>
                  <a:srgbClr val="FFFF00"/>
                </a:solidFill>
              </a:rPr>
              <a:t>Coll</a:t>
            </a:r>
            <a:r>
              <a:rPr lang="en-IN" sz="1400" dirty="0" smtClean="0">
                <a:solidFill>
                  <a:srgbClr val="FFFF00"/>
                </a:solidFill>
              </a:rPr>
              <a:t> </a:t>
            </a:r>
            <a:r>
              <a:rPr lang="en-IN" sz="1400" dirty="0" err="1" smtClean="0">
                <a:solidFill>
                  <a:srgbClr val="FFFF00"/>
                </a:solidFill>
              </a:rPr>
              <a:t>Cardiol</a:t>
            </a:r>
            <a:r>
              <a:rPr lang="en-IN" sz="1400" dirty="0" smtClean="0">
                <a:solidFill>
                  <a:srgbClr val="FFFF00"/>
                </a:solidFill>
              </a:rPr>
              <a:t> 1988; 12:1237</a:t>
            </a:r>
            <a:endParaRPr lang="en-IN" sz="1400" dirty="0" smtClean="0">
              <a:solidFill>
                <a:srgbClr val="FFFF00"/>
              </a:solidFill>
              <a:latin typeface="Calibri" pitchFamily="34" charset="0"/>
            </a:endParaRPr>
          </a:p>
          <a:p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85800" y="1524000"/>
            <a:ext cx="8229600" cy="5105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838200" y="1371600"/>
            <a:ext cx="79248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400" dirty="0" smtClean="0">
              <a:latin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In an </a:t>
            </a:r>
            <a:r>
              <a:rPr lang="en-IN" sz="2400" dirty="0" err="1" smtClean="0">
                <a:latin typeface="Calibri" pitchFamily="34" charset="0"/>
              </a:rPr>
              <a:t>echocardiographic</a:t>
            </a:r>
            <a:r>
              <a:rPr lang="en-IN" sz="2400" dirty="0" smtClean="0">
                <a:latin typeface="Calibri" pitchFamily="34" charset="0"/>
              </a:rPr>
              <a:t> study of 34 children (mean age 9 years) undergoing </a:t>
            </a:r>
            <a:r>
              <a:rPr lang="en-IN" sz="2400" dirty="0" err="1" smtClean="0">
                <a:latin typeface="Calibri" pitchFamily="34" charset="0"/>
              </a:rPr>
              <a:t>percutaneous</a:t>
            </a:r>
            <a:r>
              <a:rPr lang="en-IN" sz="2400" dirty="0" smtClean="0">
                <a:latin typeface="Calibri" pitchFamily="34" charset="0"/>
              </a:rPr>
              <a:t> device closure of an ASD</a:t>
            </a:r>
          </a:p>
          <a:p>
            <a:pPr lvl="1"/>
            <a:endParaRPr lang="en-IN" sz="16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IN" sz="2000" dirty="0" smtClean="0">
                <a:latin typeface="Calibri" pitchFamily="34" charset="0"/>
              </a:rPr>
              <a:t>   LVEDV was diminished prior to the procedure as a result of leftward </a:t>
            </a:r>
            <a:r>
              <a:rPr lang="en-IN" sz="2000" dirty="0" err="1" smtClean="0">
                <a:latin typeface="Calibri" pitchFamily="34" charset="0"/>
              </a:rPr>
              <a:t>interventricular</a:t>
            </a:r>
            <a:r>
              <a:rPr lang="en-IN" sz="2000" dirty="0" smtClean="0">
                <a:latin typeface="Calibri" pitchFamily="34" charset="0"/>
              </a:rPr>
              <a:t> </a:t>
            </a:r>
            <a:r>
              <a:rPr lang="en-IN" sz="2000" dirty="0" err="1" smtClean="0">
                <a:latin typeface="Calibri" pitchFamily="34" charset="0"/>
              </a:rPr>
              <a:t>septal</a:t>
            </a:r>
            <a:r>
              <a:rPr lang="en-IN" sz="2000" dirty="0" smtClean="0">
                <a:latin typeface="Calibri" pitchFamily="34" charset="0"/>
              </a:rPr>
              <a:t> shift </a:t>
            </a:r>
          </a:p>
          <a:p>
            <a:pPr lvl="1"/>
            <a:endParaRPr lang="en-IN" sz="2000" dirty="0" smtClean="0">
              <a:latin typeface="Calibri" pitchFamily="34" charset="0"/>
            </a:endParaRPr>
          </a:p>
          <a:p>
            <a:pPr>
              <a:buNone/>
            </a:pPr>
            <a:r>
              <a:rPr lang="en-IN" sz="2400" dirty="0" smtClean="0">
                <a:latin typeface="Calibri" pitchFamily="34" charset="0"/>
              </a:rPr>
              <a:t>After ASD closure </a:t>
            </a:r>
          </a:p>
          <a:p>
            <a:pPr lvl="1"/>
            <a:endParaRPr lang="en-IN" sz="14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IN" sz="2000" dirty="0" smtClean="0">
                <a:latin typeface="Calibri" pitchFamily="34" charset="0"/>
              </a:rPr>
              <a:t>   </a:t>
            </a:r>
            <a:r>
              <a:rPr lang="en-IN" sz="2000" dirty="0" err="1" smtClean="0">
                <a:latin typeface="Calibri" pitchFamily="34" charset="0"/>
              </a:rPr>
              <a:t>Septal</a:t>
            </a:r>
            <a:r>
              <a:rPr lang="en-IN" sz="2000" dirty="0" smtClean="0">
                <a:latin typeface="Calibri" pitchFamily="34" charset="0"/>
              </a:rPr>
              <a:t> shift resolved </a:t>
            </a:r>
            <a:r>
              <a:rPr lang="en-IN" sz="2000" dirty="0" smtClean="0">
                <a:latin typeface="Calibri" pitchFamily="34" charset="0"/>
                <a:sym typeface="Wingdings" pitchFamily="2" charset="2"/>
              </a:rPr>
              <a:t></a:t>
            </a:r>
            <a:r>
              <a:rPr lang="en-IN" sz="2000" dirty="0" smtClean="0">
                <a:latin typeface="Calibri" pitchFamily="34" charset="0"/>
              </a:rPr>
              <a:t> LVEDV increased significantly (from 56.4 to                 65.3 ml)</a:t>
            </a:r>
          </a:p>
          <a:p>
            <a:pPr lvl="1">
              <a:buFont typeface="Wingdings" pitchFamily="2" charset="2"/>
              <a:buChar char="§"/>
            </a:pPr>
            <a:r>
              <a:rPr lang="en-IN" sz="2000" dirty="0" smtClean="0">
                <a:latin typeface="Calibri" pitchFamily="34" charset="0"/>
              </a:rPr>
              <a:t>   Increase in ejection fraction (from 54.9 to 62.1 %)</a:t>
            </a:r>
          </a:p>
          <a:p>
            <a:pPr lvl="1">
              <a:buFont typeface="Wingdings" pitchFamily="2" charset="2"/>
              <a:buChar char="§"/>
            </a:pPr>
            <a:endParaRPr lang="en-IN" sz="2000" dirty="0" smtClean="0">
              <a:solidFill>
                <a:srgbClr val="FFFF00"/>
              </a:solidFill>
              <a:latin typeface="Calibri" pitchFamily="34" charset="0"/>
            </a:endParaRPr>
          </a:p>
          <a:p>
            <a:pPr lvl="1"/>
            <a:endParaRPr lang="en-IN" sz="2000" dirty="0" smtClean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n-IN" sz="1400" dirty="0" smtClean="0">
                <a:solidFill>
                  <a:srgbClr val="FFFF00"/>
                </a:solidFill>
              </a:rPr>
              <a:t>Walker RE et al. Evidence of adverse ventricular interdependence in patients with </a:t>
            </a:r>
            <a:r>
              <a:rPr lang="en-IN" sz="1400" dirty="0" err="1" smtClean="0">
                <a:solidFill>
                  <a:srgbClr val="FFFF00"/>
                </a:solidFill>
              </a:rPr>
              <a:t>atrial</a:t>
            </a:r>
            <a:r>
              <a:rPr lang="en-IN" sz="1400" dirty="0" smtClean="0">
                <a:solidFill>
                  <a:srgbClr val="FFFF00"/>
                </a:solidFill>
              </a:rPr>
              <a:t> </a:t>
            </a:r>
            <a:r>
              <a:rPr lang="en-IN" sz="1400" dirty="0" err="1" smtClean="0">
                <a:solidFill>
                  <a:srgbClr val="FFFF00"/>
                </a:solidFill>
              </a:rPr>
              <a:t>septal</a:t>
            </a:r>
            <a:r>
              <a:rPr lang="en-IN" sz="1400" dirty="0" smtClean="0">
                <a:solidFill>
                  <a:srgbClr val="FFFF00"/>
                </a:solidFill>
              </a:rPr>
              <a:t> defects. Am J </a:t>
            </a:r>
            <a:r>
              <a:rPr lang="en-IN" sz="1400" dirty="0" err="1" smtClean="0">
                <a:solidFill>
                  <a:srgbClr val="FFFF00"/>
                </a:solidFill>
              </a:rPr>
              <a:t>Cardiol</a:t>
            </a:r>
            <a:r>
              <a:rPr lang="en-IN" sz="1400" dirty="0" smtClean="0">
                <a:solidFill>
                  <a:srgbClr val="FFFF00"/>
                </a:solidFill>
              </a:rPr>
              <a:t> 2004; 93:1374</a:t>
            </a:r>
            <a:endParaRPr lang="en-IN" sz="1400" dirty="0" smtClean="0">
              <a:solidFill>
                <a:srgbClr val="FFFF00"/>
              </a:solidFill>
              <a:latin typeface="Calibri" pitchFamily="34" charset="0"/>
            </a:endParaRPr>
          </a:p>
          <a:p>
            <a:endParaRPr lang="en-IN" sz="2400" dirty="0" smtClean="0"/>
          </a:p>
          <a:p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ASD in pregnancy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3340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Calibri" pitchFamily="34" charset="0"/>
              </a:rPr>
              <a:t>Most  common  congenital cardiac lesion in pregnant women</a:t>
            </a:r>
          </a:p>
          <a:p>
            <a:pPr>
              <a:buNone/>
            </a:pPr>
            <a:r>
              <a:rPr lang="en-IN" sz="1400" dirty="0" smtClean="0"/>
              <a:t/>
            </a:r>
            <a:br>
              <a:rPr lang="en-IN" sz="1400" dirty="0" smtClean="0"/>
            </a:br>
            <a:r>
              <a:rPr lang="en-IN" sz="1400" dirty="0" err="1" smtClean="0">
                <a:solidFill>
                  <a:srgbClr val="FFFF00"/>
                </a:solidFill>
              </a:rPr>
              <a:t>Zuber</a:t>
            </a:r>
            <a:r>
              <a:rPr lang="en-IN" sz="1400" dirty="0" smtClean="0">
                <a:solidFill>
                  <a:srgbClr val="FFFF00"/>
                </a:solidFill>
              </a:rPr>
              <a:t> M et al. Outcome of pregnancy in women with congenital shunt lesions. Heart 1999</a:t>
            </a:r>
            <a:endParaRPr lang="en-IN" sz="1400" dirty="0" smtClean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Young women with an uncomplicated ASD generally tolerate pregnancy (even multiple pregnancies) with no apparent ill effects</a:t>
            </a:r>
          </a:p>
          <a:p>
            <a:pPr>
              <a:buNone/>
            </a:pPr>
            <a:r>
              <a:rPr lang="en-IN" sz="1400" dirty="0" smtClean="0">
                <a:solidFill>
                  <a:srgbClr val="FFFF00"/>
                </a:solidFill>
              </a:rPr>
              <a:t/>
            </a:r>
            <a:br>
              <a:rPr lang="en-IN" sz="1400" dirty="0" smtClean="0">
                <a:solidFill>
                  <a:srgbClr val="FFFF00"/>
                </a:solidFill>
              </a:rPr>
            </a:br>
            <a:r>
              <a:rPr lang="en-IN" sz="1400" dirty="0" smtClean="0">
                <a:solidFill>
                  <a:srgbClr val="FFFF00"/>
                </a:solidFill>
              </a:rPr>
              <a:t>McFaul PB et al. Pregnancy complicated by maternal heart disease. A review of 519 women. Br J </a:t>
            </a:r>
            <a:r>
              <a:rPr lang="en-IN" sz="1400" dirty="0" err="1" smtClean="0">
                <a:solidFill>
                  <a:srgbClr val="FFFF00"/>
                </a:solidFill>
              </a:rPr>
              <a:t>Obstet</a:t>
            </a:r>
            <a:r>
              <a:rPr lang="en-IN" sz="1400" dirty="0" smtClean="0">
                <a:solidFill>
                  <a:srgbClr val="FFFF00"/>
                </a:solidFill>
              </a:rPr>
              <a:t> </a:t>
            </a:r>
            <a:r>
              <a:rPr lang="en-IN" sz="1400" dirty="0" err="1" smtClean="0">
                <a:solidFill>
                  <a:srgbClr val="FFFF00"/>
                </a:solidFill>
              </a:rPr>
              <a:t>Gynaecol</a:t>
            </a:r>
            <a:r>
              <a:rPr lang="en-IN" sz="1400" dirty="0" smtClean="0">
                <a:solidFill>
                  <a:srgbClr val="FFFF00"/>
                </a:solidFill>
              </a:rPr>
              <a:t> 1988; 95:861</a:t>
            </a:r>
            <a:endParaRPr lang="en-IN" sz="1400" dirty="0" smtClean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Paradoxical </a:t>
            </a:r>
            <a:r>
              <a:rPr lang="en-IN" sz="2400" dirty="0" err="1" smtClean="0">
                <a:latin typeface="Calibri" pitchFamily="34" charset="0"/>
              </a:rPr>
              <a:t>embolization</a:t>
            </a:r>
            <a:r>
              <a:rPr lang="en-IN" sz="2400" dirty="0" smtClean="0">
                <a:latin typeface="Calibri" pitchFamily="34" charset="0"/>
              </a:rPr>
              <a:t> from leg or pelvic veins</a:t>
            </a:r>
          </a:p>
          <a:p>
            <a:pPr>
              <a:buNone/>
            </a:pPr>
            <a:r>
              <a:rPr lang="en-IN" sz="1400" dirty="0" smtClean="0"/>
              <a:t/>
            </a:r>
            <a:br>
              <a:rPr lang="en-IN" sz="1400" dirty="0" smtClean="0"/>
            </a:br>
            <a:r>
              <a:rPr lang="en-IN" sz="1400" dirty="0" err="1" smtClean="0">
                <a:solidFill>
                  <a:srgbClr val="FFFF00"/>
                </a:solidFill>
              </a:rPr>
              <a:t>Loscalzo</a:t>
            </a:r>
            <a:r>
              <a:rPr lang="en-IN" sz="1400" dirty="0" smtClean="0">
                <a:solidFill>
                  <a:srgbClr val="FFFF00"/>
                </a:solidFill>
              </a:rPr>
              <a:t> J. Paradoxical embolism: clinical presentation, diagnostic strategies, and therapeutic options. Am Heart J 1986; 112:141</a:t>
            </a:r>
            <a:endParaRPr lang="en-IN" sz="1400" dirty="0" smtClean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n-IN" sz="2400" dirty="0" err="1" smtClean="0">
                <a:latin typeface="Calibri" pitchFamily="34" charset="0"/>
              </a:rPr>
              <a:t>Hemorrhage</a:t>
            </a:r>
            <a:r>
              <a:rPr lang="en-IN" sz="2400" dirty="0" smtClean="0">
                <a:latin typeface="Calibri" pitchFamily="34" charset="0"/>
              </a:rPr>
              <a:t> during delivery </a:t>
            </a:r>
            <a:r>
              <a:rPr lang="en-IN" sz="2400" dirty="0" smtClean="0">
                <a:latin typeface="Calibri" pitchFamily="34" charset="0"/>
                <a:sym typeface="Wingdings" pitchFamily="2" charset="2"/>
              </a:rPr>
              <a:t> ↑ </a:t>
            </a:r>
            <a:r>
              <a:rPr lang="en-IN" sz="2400" dirty="0" smtClean="0">
                <a:latin typeface="Calibri" pitchFamily="34" charset="0"/>
              </a:rPr>
              <a:t>SVR ; ↓ venous return </a:t>
            </a:r>
            <a:r>
              <a:rPr lang="en-IN" sz="2400" dirty="0" smtClean="0">
                <a:latin typeface="Calibri" pitchFamily="34" charset="0"/>
                <a:sym typeface="Wingdings" pitchFamily="2" charset="2"/>
              </a:rPr>
              <a:t> ↑ </a:t>
            </a:r>
            <a:r>
              <a:rPr lang="en-IN" sz="2400" dirty="0" smtClean="0">
                <a:latin typeface="Calibri" pitchFamily="34" charset="0"/>
              </a:rPr>
              <a:t>left-to-right shunt</a:t>
            </a:r>
          </a:p>
          <a:p>
            <a:endParaRPr lang="en-IN" sz="24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295400"/>
            <a:ext cx="8305800" cy="480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dirty="0" smtClean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752600"/>
            <a:ext cx="662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latin typeface="Calibri" pitchFamily="34" charset="0"/>
              </a:rPr>
              <a:t>  ASD with pulmonary vascular disease </a:t>
            </a:r>
          </a:p>
          <a:p>
            <a:pPr>
              <a:buFont typeface="Arial" pitchFamily="34" charset="0"/>
              <a:buChar char="•"/>
            </a:pPr>
            <a:endParaRPr lang="en-IN" sz="2400" dirty="0" smtClean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IN" sz="2400" dirty="0" smtClean="0">
                <a:latin typeface="Calibri" pitchFamily="34" charset="0"/>
              </a:rPr>
              <a:t>High risk of maternal and </a:t>
            </a:r>
            <a:r>
              <a:rPr lang="en-IN" sz="2400" dirty="0" err="1" smtClean="0">
                <a:latin typeface="Calibri" pitchFamily="34" charset="0"/>
              </a:rPr>
              <a:t>fetal</a:t>
            </a:r>
            <a:r>
              <a:rPr lang="en-IN" sz="2400" dirty="0" smtClean="0">
                <a:latin typeface="Calibri" pitchFamily="34" charset="0"/>
              </a:rPr>
              <a:t> mortality </a:t>
            </a:r>
          </a:p>
          <a:p>
            <a:pPr lvl="1">
              <a:buFont typeface="Arial" pitchFamily="34" charset="0"/>
              <a:buChar char="•"/>
            </a:pPr>
            <a:r>
              <a:rPr lang="en-IN" sz="2400" dirty="0" smtClean="0">
                <a:latin typeface="Calibri" pitchFamily="34" charset="0"/>
              </a:rPr>
              <a:t>Pregnancy should be avoided </a:t>
            </a:r>
          </a:p>
          <a:p>
            <a:endParaRPr lang="en-IN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Calibri" pitchFamily="34" charset="0"/>
              </a:rPr>
              <a:t>Mortality rates  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1</a:t>
            </a:r>
            <a:r>
              <a:rPr lang="en-US" baseline="30000" dirty="0" smtClean="0">
                <a:latin typeface="Calibri" pitchFamily="34" charset="0"/>
              </a:rPr>
              <a:t>st</a:t>
            </a:r>
            <a:r>
              <a:rPr lang="en-US" dirty="0" smtClean="0">
                <a:latin typeface="Calibri" pitchFamily="34" charset="0"/>
              </a:rPr>
              <a:t>  decade 0.6% per annum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2</a:t>
            </a:r>
            <a:r>
              <a:rPr lang="en-US" baseline="30000" dirty="0" smtClean="0">
                <a:latin typeface="Calibri" pitchFamily="34" charset="0"/>
              </a:rPr>
              <a:t>nd</a:t>
            </a:r>
            <a:r>
              <a:rPr lang="en-US" dirty="0" smtClean="0">
                <a:latin typeface="Calibri" pitchFamily="34" charset="0"/>
              </a:rPr>
              <a:t>  decade 0.7% 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3</a:t>
            </a:r>
            <a:r>
              <a:rPr lang="en-US" baseline="30000" dirty="0" smtClean="0">
                <a:latin typeface="Calibri" pitchFamily="34" charset="0"/>
              </a:rPr>
              <a:t>rd</a:t>
            </a:r>
            <a:r>
              <a:rPr lang="en-US" dirty="0" smtClean="0">
                <a:latin typeface="Calibri" pitchFamily="34" charset="0"/>
              </a:rPr>
              <a:t> decade 2.7%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4</a:t>
            </a:r>
            <a:r>
              <a:rPr lang="en-US" baseline="30000" dirty="0" smtClean="0">
                <a:latin typeface="Calibri" pitchFamily="34" charset="0"/>
              </a:rPr>
              <a:t>th</a:t>
            </a:r>
            <a:r>
              <a:rPr lang="en-US" dirty="0" smtClean="0">
                <a:latin typeface="Calibri" pitchFamily="34" charset="0"/>
              </a:rPr>
              <a:t> decade 4.5%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5</a:t>
            </a:r>
            <a:r>
              <a:rPr lang="en-US" baseline="30000" dirty="0" smtClean="0">
                <a:latin typeface="Calibri" pitchFamily="34" charset="0"/>
              </a:rPr>
              <a:t>th</a:t>
            </a:r>
            <a:r>
              <a:rPr lang="en-US" dirty="0" smtClean="0">
                <a:latin typeface="Calibri" pitchFamily="34" charset="0"/>
              </a:rPr>
              <a:t> decade 5.4%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6</a:t>
            </a:r>
            <a:r>
              <a:rPr lang="en-US" baseline="30000" dirty="0" smtClean="0">
                <a:latin typeface="Calibri" pitchFamily="34" charset="0"/>
              </a:rPr>
              <a:t>th</a:t>
            </a:r>
            <a:r>
              <a:rPr lang="en-US" dirty="0" smtClean="0">
                <a:latin typeface="Calibri" pitchFamily="34" charset="0"/>
              </a:rPr>
              <a:t>  decade 67.5% </a:t>
            </a:r>
          </a:p>
          <a:p>
            <a:pPr lvl="1"/>
            <a:endParaRPr lang="en-US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25% with OS ASD died just before their 27th year</a:t>
            </a:r>
          </a:p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	50% by their 36</a:t>
            </a:r>
            <a:r>
              <a:rPr lang="en-US" sz="2400" baseline="30000" dirty="0" smtClean="0">
                <a:latin typeface="Calibri" pitchFamily="34" charset="0"/>
              </a:rPr>
              <a:t>th</a:t>
            </a:r>
            <a:r>
              <a:rPr lang="en-US" sz="2400" dirty="0" smtClean="0">
                <a:latin typeface="Calibri" pitchFamily="34" charset="0"/>
              </a:rPr>
              <a:t> year,</a:t>
            </a:r>
          </a:p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	75% by 50</a:t>
            </a:r>
          </a:p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	90% by 60 years of age </a:t>
            </a:r>
          </a:p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	Mean age at death was 37.5 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700" dirty="0" smtClean="0">
                <a:solidFill>
                  <a:srgbClr val="FFFF00"/>
                </a:solidFill>
                <a:latin typeface="Calibri" pitchFamily="34" charset="0"/>
              </a:rPr>
              <a:t>Campbell M. Natural history of </a:t>
            </a:r>
            <a:r>
              <a:rPr lang="en-US" sz="1700" dirty="0" err="1" smtClean="0">
                <a:solidFill>
                  <a:srgbClr val="FFFF00"/>
                </a:solidFill>
                <a:latin typeface="Calibri" pitchFamily="34" charset="0"/>
              </a:rPr>
              <a:t>atrial</a:t>
            </a:r>
            <a:r>
              <a:rPr lang="en-US" sz="17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1700" dirty="0" err="1" smtClean="0">
                <a:solidFill>
                  <a:srgbClr val="FFFF00"/>
                </a:solidFill>
                <a:latin typeface="Calibri" pitchFamily="34" charset="0"/>
              </a:rPr>
              <a:t>septal</a:t>
            </a:r>
            <a:r>
              <a:rPr lang="en-US" sz="1700" dirty="0" smtClean="0">
                <a:solidFill>
                  <a:srgbClr val="FFFF00"/>
                </a:solidFill>
                <a:latin typeface="Calibri" pitchFamily="34" charset="0"/>
              </a:rPr>
              <a:t> defect. </a:t>
            </a:r>
            <a:r>
              <a:rPr lang="en-US" sz="1700" i="1" dirty="0" smtClean="0">
                <a:solidFill>
                  <a:srgbClr val="FFFF00"/>
                </a:solidFill>
                <a:latin typeface="Calibri" pitchFamily="34" charset="0"/>
              </a:rPr>
              <a:t>Br Heart J </a:t>
            </a:r>
            <a:r>
              <a:rPr lang="en-US" sz="1700" dirty="0" smtClean="0">
                <a:solidFill>
                  <a:srgbClr val="FFFF00"/>
                </a:solidFill>
                <a:latin typeface="Calibri" pitchFamily="34" charset="0"/>
              </a:rPr>
              <a:t>1970; </a:t>
            </a:r>
            <a:r>
              <a:rPr lang="en-US" sz="1700" b="1" dirty="0" smtClean="0">
                <a:solidFill>
                  <a:srgbClr val="FFFF00"/>
                </a:solidFill>
                <a:latin typeface="Calibri" pitchFamily="34" charset="0"/>
              </a:rPr>
              <a:t>32: 820–6.</a:t>
            </a:r>
            <a:endParaRPr lang="en-US" sz="17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629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0" y="1828800"/>
            <a:ext cx="8915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Calibri" pitchFamily="34" charset="0"/>
              </a:rPr>
              <a:t>	The survival rate of children with ASD is excellent</a:t>
            </a:r>
          </a:p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Calibri" pitchFamily="34" charset="0"/>
              </a:rPr>
              <a:t>	United Kingdom Northern Congenital Abnormality survey of 	children born between 1985 and 2003 </a:t>
            </a:r>
          </a:p>
          <a:p>
            <a:pPr lvl="1"/>
            <a:r>
              <a:rPr lang="en-IN" sz="2000" dirty="0" smtClean="0">
                <a:latin typeface="Calibri" pitchFamily="34" charset="0"/>
              </a:rPr>
              <a:t>	</a:t>
            </a:r>
          </a:p>
          <a:p>
            <a:pPr lvl="1">
              <a:buFont typeface="Wingdings" pitchFamily="2" charset="2"/>
              <a:buChar char="ü"/>
            </a:pPr>
            <a:r>
              <a:rPr lang="en-IN" sz="2000" dirty="0" smtClean="0">
                <a:latin typeface="Calibri" pitchFamily="34" charset="0"/>
              </a:rPr>
              <a:t>	20-year estimated survival rate of 96.3 for children diagnosed with ASD</a:t>
            </a:r>
            <a:r>
              <a:rPr lang="en-IN" sz="1000" dirty="0" smtClean="0"/>
              <a:t>	</a:t>
            </a:r>
          </a:p>
          <a:p>
            <a:pPr>
              <a:buNone/>
            </a:pPr>
            <a:r>
              <a:rPr lang="en-IN" sz="1400" dirty="0" smtClean="0">
                <a:solidFill>
                  <a:srgbClr val="FFFF00"/>
                </a:solidFill>
              </a:rPr>
              <a:t>	</a:t>
            </a:r>
          </a:p>
          <a:p>
            <a:pPr>
              <a:buNone/>
            </a:pPr>
            <a:r>
              <a:rPr lang="en-IN" sz="1400" dirty="0" smtClean="0">
                <a:solidFill>
                  <a:srgbClr val="FFFF00"/>
                </a:solidFill>
              </a:rPr>
              <a:t>	Tennant PW, Pearce MS, </a:t>
            </a:r>
            <a:r>
              <a:rPr lang="en-IN" sz="1400" dirty="0" err="1" smtClean="0">
                <a:solidFill>
                  <a:srgbClr val="FFFF00"/>
                </a:solidFill>
              </a:rPr>
              <a:t>Bythell</a:t>
            </a:r>
            <a:r>
              <a:rPr lang="en-IN" sz="1400" dirty="0" smtClean="0">
                <a:solidFill>
                  <a:srgbClr val="FFFF00"/>
                </a:solidFill>
              </a:rPr>
              <a:t> M, Rankin J. 20-year survival of children born with congenital 	anomalies: a population-based study. Lancet 2010; 375:649</a:t>
            </a:r>
          </a:p>
          <a:p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 for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Calibri" pitchFamily="34" charset="0"/>
              </a:rPr>
              <a:t>Elective repair – frequently deferred until 4 years of age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Unremitting heart failure or PAH – Early intervention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Evidence of RA / RV enlargement   (</a:t>
            </a:r>
            <a:r>
              <a:rPr lang="en-US" sz="2400" dirty="0" err="1" smtClean="0">
                <a:latin typeface="Calibri" pitchFamily="34" charset="0"/>
              </a:rPr>
              <a:t>Qp:Qs</a:t>
            </a:r>
            <a:r>
              <a:rPr lang="en-US" sz="2400" dirty="0" smtClean="0">
                <a:latin typeface="Calibri" pitchFamily="34" charset="0"/>
              </a:rPr>
              <a:t> &gt;1.5:1)  --</a:t>
            </a:r>
            <a:r>
              <a:rPr lang="en-IN" sz="2400" dirty="0" smtClean="0"/>
              <a:t> (</a:t>
            </a:r>
            <a:r>
              <a:rPr lang="en-IN" sz="2400" i="1" dirty="0" smtClean="0"/>
              <a:t>I B)</a:t>
            </a:r>
            <a:endParaRPr lang="en-US" sz="2400" dirty="0" smtClean="0">
              <a:latin typeface="Calibri" pitchFamily="34" charset="0"/>
            </a:endParaRPr>
          </a:p>
          <a:p>
            <a:pPr>
              <a:buNone/>
            </a:pPr>
            <a:endParaRPr lang="en-US" sz="2400" dirty="0" smtClean="0">
              <a:latin typeface="Calibri" pitchFamily="34" charset="0"/>
            </a:endParaRPr>
          </a:p>
          <a:p>
            <a:endParaRPr lang="en-US" sz="11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PVR &lt; 7 WU – closure is usually well tolerated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Net left-to-right shunting and PAP &lt;2/3 systemic levels, PVR &lt;2/3 SVR, or when responsive to either pulmonary vasodilator therapy or test occlusion of the defect --</a:t>
            </a:r>
            <a:r>
              <a:rPr lang="en-IN" sz="2400" dirty="0" smtClean="0"/>
              <a:t> (</a:t>
            </a:r>
            <a:r>
              <a:rPr lang="en-IN" sz="2400" i="1" dirty="0" smtClean="0"/>
              <a:t>II C)</a:t>
            </a:r>
            <a:endParaRPr lang="en-IN" sz="2400" i="1" dirty="0" smtClean="0"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  <a:p>
            <a:pPr lvl="1">
              <a:buNone/>
            </a:pPr>
            <a:endParaRPr lang="en-US" sz="1100" dirty="0" smtClean="0">
              <a:latin typeface="Calibri" pitchFamily="34" charset="0"/>
            </a:endParaRPr>
          </a:p>
          <a:p>
            <a:pPr>
              <a:buNone/>
            </a:pP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 for intervention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Calibri" pitchFamily="34" charset="0"/>
              </a:rPr>
              <a:t>Paradoxical embolism -- </a:t>
            </a:r>
            <a:r>
              <a:rPr lang="en-IN" sz="2400" dirty="0" smtClean="0"/>
              <a:t>(</a:t>
            </a:r>
            <a:r>
              <a:rPr lang="en-IN" sz="2400" i="1" dirty="0" smtClean="0"/>
              <a:t>II C)</a:t>
            </a:r>
          </a:p>
          <a:p>
            <a:endParaRPr lang="en-US" sz="2000" dirty="0" smtClean="0">
              <a:latin typeface="Calibri" pitchFamily="34" charset="0"/>
            </a:endParaRPr>
          </a:p>
          <a:p>
            <a:endParaRPr lang="en-US" sz="900" dirty="0" smtClean="0">
              <a:latin typeface="Calibri" pitchFamily="34" charset="0"/>
            </a:endParaRPr>
          </a:p>
          <a:p>
            <a:r>
              <a:rPr lang="en-US" sz="2400" dirty="0" err="1" smtClean="0">
                <a:latin typeface="Calibri" pitchFamily="34" charset="0"/>
              </a:rPr>
              <a:t>Orthodeoxia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platypnea</a:t>
            </a:r>
            <a:r>
              <a:rPr lang="en-US" sz="2400" dirty="0" smtClean="0">
                <a:latin typeface="Calibri" pitchFamily="34" charset="0"/>
              </a:rPr>
              <a:t> syndrome – </a:t>
            </a:r>
            <a:r>
              <a:rPr lang="en-IN" sz="2400" dirty="0" smtClean="0"/>
              <a:t>(</a:t>
            </a:r>
            <a:r>
              <a:rPr lang="en-IN" sz="2400" i="1" dirty="0" smtClean="0"/>
              <a:t>II B)</a:t>
            </a:r>
          </a:p>
          <a:p>
            <a:endParaRPr lang="en-IN" sz="2400" i="1" dirty="0" smtClean="0">
              <a:latin typeface="Calibri" pitchFamily="34" charset="0"/>
            </a:endParaRPr>
          </a:p>
          <a:p>
            <a:r>
              <a:rPr lang="en-IN" sz="2400" dirty="0" err="1" smtClean="0">
                <a:latin typeface="Calibri" pitchFamily="34" charset="0"/>
              </a:rPr>
              <a:t>Cardioversion</a:t>
            </a:r>
            <a:r>
              <a:rPr lang="en-IN" sz="2400" dirty="0" smtClean="0">
                <a:latin typeface="Calibri" pitchFamily="34" charset="0"/>
              </a:rPr>
              <a:t> if </a:t>
            </a:r>
            <a:r>
              <a:rPr lang="en-IN" sz="2400" dirty="0" err="1" smtClean="0">
                <a:latin typeface="Calibri" pitchFamily="34" charset="0"/>
              </a:rPr>
              <a:t>atrial</a:t>
            </a:r>
            <a:r>
              <a:rPr lang="en-IN" sz="2400" dirty="0" smtClean="0">
                <a:latin typeface="Calibri" pitchFamily="34" charset="0"/>
              </a:rPr>
              <a:t> fibrillation occurs </a:t>
            </a:r>
            <a:r>
              <a:rPr lang="en-IN" sz="2400" dirty="0" smtClean="0"/>
              <a:t>(</a:t>
            </a:r>
            <a:r>
              <a:rPr lang="en-IN" sz="2400" i="1" dirty="0" smtClean="0"/>
              <a:t>I A)</a:t>
            </a:r>
          </a:p>
          <a:p>
            <a:endParaRPr lang="en-IN" sz="2400" i="1" dirty="0" smtClean="0">
              <a:latin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Rate control and anticoagulation if sinus rhythm cannot be maintained </a:t>
            </a:r>
            <a:r>
              <a:rPr lang="en-IN" sz="2400" dirty="0" smtClean="0"/>
              <a:t>(</a:t>
            </a:r>
            <a:r>
              <a:rPr lang="en-IN" sz="2400" i="1" dirty="0" smtClean="0"/>
              <a:t>I A)</a:t>
            </a:r>
          </a:p>
          <a:p>
            <a:endParaRPr lang="en-US" sz="2400" i="1" dirty="0" smtClean="0">
              <a:latin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Concomitant Maze procedure may be considered for intermittent or chronic </a:t>
            </a:r>
            <a:r>
              <a:rPr lang="en-IN" sz="2400" dirty="0" err="1" smtClean="0">
                <a:latin typeface="Calibri" pitchFamily="34" charset="0"/>
              </a:rPr>
              <a:t>atrial</a:t>
            </a:r>
            <a:r>
              <a:rPr lang="en-IN" sz="2400" dirty="0" smtClean="0">
                <a:latin typeface="Calibri" pitchFamily="34" charset="0"/>
              </a:rPr>
              <a:t> </a:t>
            </a:r>
            <a:r>
              <a:rPr lang="en-IN" sz="2400" dirty="0" err="1" smtClean="0">
                <a:latin typeface="Calibri" pitchFamily="34" charset="0"/>
              </a:rPr>
              <a:t>tachyarrhythmias</a:t>
            </a:r>
            <a:r>
              <a:rPr lang="en-IN" sz="2400" dirty="0" smtClean="0">
                <a:latin typeface="Calibri" pitchFamily="34" charset="0"/>
              </a:rPr>
              <a:t> in adults with ASDs </a:t>
            </a:r>
            <a:r>
              <a:rPr lang="en-IN" sz="2400" dirty="0" smtClean="0"/>
              <a:t>(</a:t>
            </a:r>
            <a:r>
              <a:rPr lang="en-IN" sz="2400" i="1" dirty="0" smtClean="0"/>
              <a:t>II C)</a:t>
            </a:r>
            <a:endParaRPr lang="en-IN" sz="2400" dirty="0" smtClean="0">
              <a:latin typeface="Calibri" pitchFamily="34" charset="0"/>
            </a:endParaRPr>
          </a:p>
          <a:p>
            <a:endParaRPr lang="en-IN" sz="2400" dirty="0" smtClean="0"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  <a:p>
            <a:endParaRPr lang="en-IN" sz="2400" dirty="0"/>
          </a:p>
        </p:txBody>
      </p:sp>
      <p:sp>
        <p:nvSpPr>
          <p:cNvPr id="4" name="Rectangle 3"/>
          <p:cNvSpPr/>
          <p:nvPr/>
        </p:nvSpPr>
        <p:spPr>
          <a:xfrm>
            <a:off x="1524000" y="2438400"/>
            <a:ext cx="7086600" cy="1905000"/>
          </a:xfrm>
          <a:prstGeom prst="rect">
            <a:avLst/>
          </a:prstGeom>
          <a:solidFill>
            <a:srgbClr val="00206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1676400" y="2438400"/>
            <a:ext cx="685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CONTRAINDICATION</a:t>
            </a:r>
          </a:p>
          <a:p>
            <a:pPr>
              <a:buNone/>
            </a:pPr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Irreversible PAH and no evidence of L </a:t>
            </a:r>
            <a:r>
              <a:rPr lang="en-US" sz="2400" dirty="0" smtClean="0">
                <a:latin typeface="Calibri" pitchFamily="34" charset="0"/>
                <a:sym typeface="Wingdings" pitchFamily="2" charset="2"/>
              </a:rPr>
              <a:t> R shunt</a:t>
            </a:r>
            <a:endParaRPr lang="en-US" sz="2400" dirty="0" smtClean="0">
              <a:latin typeface="Calibri" pitchFamily="34" charset="0"/>
            </a:endParaRPr>
          </a:p>
          <a:p>
            <a:pPr>
              <a:buNone/>
            </a:pPr>
            <a:endParaRPr lang="en-US" sz="2400" dirty="0" smtClean="0"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  <a:p>
            <a:endParaRPr lang="en-IN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Spontaneous diminution in size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257800"/>
          </a:xfrm>
        </p:spPr>
        <p:txBody>
          <a:bodyPr>
            <a:normAutofit/>
          </a:bodyPr>
          <a:lstStyle/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Occurs in both perimembranous and muscular</a:t>
            </a: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Closure is documented in the fetus  &amp;  in the adult</a:t>
            </a: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VSD diagnosed in the fetus - 46% closed in </a:t>
            </a:r>
            <a:r>
              <a:rPr lang="en-US" sz="2400" dirty="0" err="1" smtClean="0">
                <a:solidFill>
                  <a:prstClr val="white"/>
                </a:solidFill>
                <a:latin typeface="Calibri" pitchFamily="34" charset="0"/>
              </a:rPr>
              <a:t>utero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 &amp; 23.1% in  the first year, while 30.8% remained patent</a:t>
            </a: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5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15.8% of defects &lt; 3 mm and 71.4% &gt; 3mm remained patent  at  1yr  </a:t>
            </a:r>
          </a:p>
          <a:p>
            <a:pPr lvl="5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one of the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malalignment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defects closed </a:t>
            </a:r>
          </a:p>
          <a:p>
            <a:pPr lvl="5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69% of the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perimembranous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defects and 60% of muscular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trabecular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defects closed spontaneously</a:t>
            </a: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6488668"/>
            <a:ext cx="472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>
              <a:spcBef>
                <a:spcPct val="20000"/>
              </a:spcBef>
              <a:buClr>
                <a:srgbClr val="FFC000"/>
              </a:buClr>
              <a:buSzPct val="65000"/>
            </a:pP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Nir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A et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al.Pediatr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Cardiol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1990; 11: 208–10.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</a:t>
            </a:r>
            <a:r>
              <a:rPr lang="en-IN" dirty="0" err="1" smtClean="0"/>
              <a:t>Postintervention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Follow-Up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IN" i="1" dirty="0" smtClean="0">
                <a:latin typeface="Calibri" pitchFamily="34" charset="0"/>
              </a:rPr>
              <a:t>Class I</a:t>
            </a:r>
          </a:p>
          <a:p>
            <a:r>
              <a:rPr lang="en-IN" dirty="0" err="1" smtClean="0">
                <a:latin typeface="Calibri" pitchFamily="34" charset="0"/>
              </a:rPr>
              <a:t>Postpericardiotomy</a:t>
            </a:r>
            <a:r>
              <a:rPr lang="en-IN" dirty="0" smtClean="0">
                <a:latin typeface="Calibri" pitchFamily="34" charset="0"/>
              </a:rPr>
              <a:t> syndrome with </a:t>
            </a:r>
            <a:r>
              <a:rPr lang="en-IN" dirty="0" err="1" smtClean="0">
                <a:latin typeface="Calibri" pitchFamily="34" charset="0"/>
              </a:rPr>
              <a:t>tamponade</a:t>
            </a:r>
            <a:r>
              <a:rPr lang="en-IN" dirty="0" smtClean="0">
                <a:latin typeface="Calibri" pitchFamily="34" charset="0"/>
              </a:rPr>
              <a:t> </a:t>
            </a:r>
          </a:p>
          <a:p>
            <a:pPr lvl="1"/>
            <a:r>
              <a:rPr lang="en-IN" dirty="0" smtClean="0">
                <a:latin typeface="Calibri" pitchFamily="34" charset="0"/>
              </a:rPr>
              <a:t>immediate evaluation with ECHO (</a:t>
            </a:r>
            <a:r>
              <a:rPr lang="en-IN" i="1" dirty="0" err="1" smtClean="0">
                <a:latin typeface="Calibri" pitchFamily="34" charset="0"/>
              </a:rPr>
              <a:t>LoE</a:t>
            </a:r>
            <a:r>
              <a:rPr lang="en-IN" i="1" dirty="0" smtClean="0">
                <a:latin typeface="Calibri" pitchFamily="34" charset="0"/>
              </a:rPr>
              <a:t>: C)</a:t>
            </a:r>
          </a:p>
          <a:p>
            <a:r>
              <a:rPr lang="en-IN" dirty="0" smtClean="0">
                <a:latin typeface="Calibri" pitchFamily="34" charset="0"/>
              </a:rPr>
              <a:t>Annual clinical follow-up if ASD was repaired as an adult and the following conditions persist or develop:</a:t>
            </a:r>
          </a:p>
          <a:p>
            <a:pPr lvl="1"/>
            <a:r>
              <a:rPr lang="en-IN" dirty="0" smtClean="0">
                <a:latin typeface="Calibri" pitchFamily="34" charset="0"/>
              </a:rPr>
              <a:t>PAH (</a:t>
            </a:r>
            <a:r>
              <a:rPr lang="en-IN" i="1" dirty="0" err="1" smtClean="0">
                <a:latin typeface="Calibri" pitchFamily="34" charset="0"/>
              </a:rPr>
              <a:t>LoE</a:t>
            </a:r>
            <a:r>
              <a:rPr lang="en-IN" i="1" dirty="0" smtClean="0">
                <a:latin typeface="Calibri" pitchFamily="34" charset="0"/>
              </a:rPr>
              <a:t>: C)</a:t>
            </a:r>
          </a:p>
          <a:p>
            <a:pPr lvl="1"/>
            <a:r>
              <a:rPr lang="en-IN" dirty="0" err="1" smtClean="0">
                <a:latin typeface="Calibri" pitchFamily="34" charset="0"/>
              </a:rPr>
              <a:t>Atrial</a:t>
            </a:r>
            <a:r>
              <a:rPr lang="en-IN" dirty="0" smtClean="0">
                <a:latin typeface="Calibri" pitchFamily="34" charset="0"/>
              </a:rPr>
              <a:t> arrhythmias (</a:t>
            </a:r>
            <a:r>
              <a:rPr lang="en-IN" i="1" dirty="0" err="1" smtClean="0">
                <a:latin typeface="Calibri" pitchFamily="34" charset="0"/>
              </a:rPr>
              <a:t>LoE</a:t>
            </a:r>
            <a:r>
              <a:rPr lang="en-IN" i="1" dirty="0" smtClean="0">
                <a:latin typeface="Calibri" pitchFamily="34" charset="0"/>
              </a:rPr>
              <a:t>: C)</a:t>
            </a:r>
          </a:p>
          <a:p>
            <a:pPr lvl="1"/>
            <a:r>
              <a:rPr lang="en-IN" dirty="0" smtClean="0">
                <a:latin typeface="Calibri" pitchFamily="34" charset="0"/>
              </a:rPr>
              <a:t>RV or LV dysfunction (</a:t>
            </a:r>
            <a:r>
              <a:rPr lang="en-IN" i="1" dirty="0" err="1" smtClean="0">
                <a:latin typeface="Calibri" pitchFamily="34" charset="0"/>
              </a:rPr>
              <a:t>LoE</a:t>
            </a:r>
            <a:r>
              <a:rPr lang="en-IN" i="1" dirty="0" smtClean="0">
                <a:latin typeface="Calibri" pitchFamily="34" charset="0"/>
              </a:rPr>
              <a:t>: C)</a:t>
            </a:r>
          </a:p>
          <a:p>
            <a:pPr lvl="1"/>
            <a:r>
              <a:rPr lang="en-IN" dirty="0" smtClean="0">
                <a:latin typeface="Calibri" pitchFamily="34" charset="0"/>
              </a:rPr>
              <a:t>Coexisting </a:t>
            </a:r>
            <a:r>
              <a:rPr lang="en-IN" dirty="0" err="1" smtClean="0">
                <a:latin typeface="Calibri" pitchFamily="34" charset="0"/>
              </a:rPr>
              <a:t>valvular</a:t>
            </a:r>
            <a:r>
              <a:rPr lang="en-IN" dirty="0" smtClean="0">
                <a:latin typeface="Calibri" pitchFamily="34" charset="0"/>
              </a:rPr>
              <a:t> or other cardiac lesions (</a:t>
            </a:r>
            <a:r>
              <a:rPr lang="en-IN" i="1" dirty="0" err="1" smtClean="0">
                <a:latin typeface="Calibri" pitchFamily="34" charset="0"/>
              </a:rPr>
              <a:t>LoE</a:t>
            </a:r>
            <a:r>
              <a:rPr lang="en-IN" i="1" dirty="0" smtClean="0">
                <a:latin typeface="Calibri" pitchFamily="34" charset="0"/>
              </a:rPr>
              <a:t>: C)</a:t>
            </a:r>
          </a:p>
          <a:p>
            <a:r>
              <a:rPr lang="en-IN" dirty="0" smtClean="0">
                <a:latin typeface="Calibri" pitchFamily="34" charset="0"/>
              </a:rPr>
              <a:t>Evaluation for possible device migration, erosion, or other complications -  3 months to 1 year after device closure and periodically thereafter (</a:t>
            </a:r>
            <a:r>
              <a:rPr lang="en-IN" i="1" dirty="0" err="1" smtClean="0">
                <a:latin typeface="Calibri" pitchFamily="34" charset="0"/>
              </a:rPr>
              <a:t>LoE</a:t>
            </a:r>
            <a:r>
              <a:rPr lang="en-IN" i="1" dirty="0" smtClean="0">
                <a:latin typeface="Calibri" pitchFamily="34" charset="0"/>
              </a:rPr>
              <a:t>: C)</a:t>
            </a:r>
          </a:p>
          <a:p>
            <a:r>
              <a:rPr lang="en-IN" dirty="0" smtClean="0">
                <a:latin typeface="Calibri" pitchFamily="34" charset="0"/>
              </a:rPr>
              <a:t>Device erosion (chest pain or syncope) should warrant urgent evaluation (</a:t>
            </a:r>
            <a:r>
              <a:rPr lang="en-IN" i="1" dirty="0" err="1" smtClean="0">
                <a:latin typeface="Calibri" pitchFamily="34" charset="0"/>
              </a:rPr>
              <a:t>LoE</a:t>
            </a:r>
            <a:r>
              <a:rPr lang="en-IN" i="1" dirty="0" smtClean="0">
                <a:latin typeface="Calibri" pitchFamily="34" charset="0"/>
              </a:rPr>
              <a:t>: C)</a:t>
            </a:r>
            <a:endParaRPr lang="en-IN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8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Spontaneous diminution in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C000"/>
              </a:buClr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More  frequent  in  &lt;10 yrs of age</a:t>
            </a:r>
          </a:p>
          <a:p>
            <a:pPr lvl="1">
              <a:buClr>
                <a:srgbClr val="FFC000"/>
              </a:buClr>
            </a:pPr>
            <a:endParaRPr lang="en-US" dirty="0" smtClean="0">
              <a:latin typeface="Calibri" pitchFamily="34" charset="0"/>
            </a:endParaRPr>
          </a:p>
          <a:p>
            <a:pPr lvl="1">
              <a:buClr>
                <a:srgbClr val="FFC000"/>
              </a:buClr>
            </a:pPr>
            <a:r>
              <a:rPr lang="en-US" dirty="0" smtClean="0">
                <a:latin typeface="Calibri" pitchFamily="34" charset="0"/>
              </a:rPr>
              <a:t>75% of small VSDs and 83% of muscular defects  close spontaneously by 10 years of age  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en-US" sz="1800" dirty="0" smtClean="0">
                <a:solidFill>
                  <a:srgbClr val="FFFF00"/>
                </a:solidFill>
                <a:latin typeface="Calibri" pitchFamily="34" charset="0"/>
              </a:rPr>
              <a:t>	Alpert BS et al., Spontaneous closure of small ventricular </a:t>
            </a:r>
            <a:r>
              <a:rPr lang="en-US" sz="1800" dirty="0" err="1" smtClean="0">
                <a:solidFill>
                  <a:srgbClr val="FFFF00"/>
                </a:solidFill>
                <a:latin typeface="Calibri" pitchFamily="34" charset="0"/>
              </a:rPr>
              <a:t>septal</a:t>
            </a:r>
            <a:r>
              <a:rPr lang="en-US" sz="1800" dirty="0" smtClean="0">
                <a:solidFill>
                  <a:srgbClr val="FFFF00"/>
                </a:solidFill>
                <a:latin typeface="Calibri" pitchFamily="34" charset="0"/>
              </a:rPr>
              <a:t> defects: ten-year follow-up. </a:t>
            </a:r>
            <a:r>
              <a:rPr lang="en-US" sz="1800" i="1" dirty="0" smtClean="0">
                <a:solidFill>
                  <a:srgbClr val="FFFF00"/>
                </a:solidFill>
                <a:latin typeface="Calibri" pitchFamily="34" charset="0"/>
              </a:rPr>
              <a:t>Pediatrics 1979; </a:t>
            </a:r>
            <a:r>
              <a:rPr lang="en-US" sz="1800" b="1" i="1" dirty="0" smtClean="0">
                <a:solidFill>
                  <a:srgbClr val="FFFF00"/>
                </a:solidFill>
                <a:latin typeface="Calibri" pitchFamily="34" charset="0"/>
              </a:rPr>
              <a:t>63: 204–6.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</a:pPr>
            <a:endParaRPr lang="en-US" sz="1800" b="1" i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</a:pPr>
            <a:endParaRPr lang="en-US" sz="2200" dirty="0" smtClean="0">
              <a:latin typeface="Calibri" pitchFamily="34" charset="0"/>
            </a:endParaRP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en-US" sz="2400" dirty="0" smtClean="0">
                <a:latin typeface="Calibri" pitchFamily="34" charset="0"/>
              </a:rPr>
              <a:t>	71% of VSDs closed spontaneously by 10 years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en-US" sz="2400" dirty="0" smtClean="0">
                <a:latin typeface="Calibri" pitchFamily="34" charset="0"/>
              </a:rPr>
              <a:t>		(only 5.6% of patients required surgery)</a:t>
            </a:r>
          </a:p>
          <a:p>
            <a:pPr>
              <a:buNone/>
            </a:pPr>
            <a:r>
              <a:rPr lang="en-US" sz="1800" dirty="0" smtClean="0">
                <a:solidFill>
                  <a:srgbClr val="FFFF00"/>
                </a:solidFill>
                <a:latin typeface="Calibri" pitchFamily="34" charset="0"/>
              </a:rPr>
              <a:t>	</a:t>
            </a:r>
            <a:r>
              <a:rPr lang="en-US" sz="1800" dirty="0" err="1" smtClean="0">
                <a:solidFill>
                  <a:srgbClr val="FFFF00"/>
                </a:solidFill>
                <a:latin typeface="Calibri" pitchFamily="34" charset="0"/>
              </a:rPr>
              <a:t>Krovetz</a:t>
            </a:r>
            <a:r>
              <a:rPr lang="en-US" sz="1800" dirty="0" smtClean="0">
                <a:solidFill>
                  <a:srgbClr val="FFFF00"/>
                </a:solidFill>
                <a:latin typeface="Calibri" pitchFamily="34" charset="0"/>
              </a:rPr>
              <a:t> LJ. Spontaneous closure of ventricular </a:t>
            </a:r>
            <a:r>
              <a:rPr lang="en-US" sz="1800" dirty="0" err="1" smtClean="0">
                <a:solidFill>
                  <a:srgbClr val="FFFF00"/>
                </a:solidFill>
                <a:latin typeface="Calibri" pitchFamily="34" charset="0"/>
              </a:rPr>
              <a:t>septal</a:t>
            </a:r>
            <a:r>
              <a:rPr lang="en-US" sz="1800" dirty="0" smtClean="0">
                <a:solidFill>
                  <a:srgbClr val="FFFF00"/>
                </a:solidFill>
                <a:latin typeface="Calibri" pitchFamily="34" charset="0"/>
              </a:rPr>
              <a:t> defect. </a:t>
            </a:r>
            <a:r>
              <a:rPr lang="en-US" sz="1800" i="1" dirty="0" smtClean="0">
                <a:solidFill>
                  <a:srgbClr val="FFFF00"/>
                </a:solidFill>
                <a:latin typeface="Calibri" pitchFamily="34" charset="0"/>
              </a:rPr>
              <a:t>Am J </a:t>
            </a:r>
            <a:r>
              <a:rPr lang="en-US" sz="1800" i="1" dirty="0" err="1" smtClean="0">
                <a:solidFill>
                  <a:srgbClr val="FFFF00"/>
                </a:solidFill>
                <a:latin typeface="Calibri" pitchFamily="34" charset="0"/>
              </a:rPr>
              <a:t>Cardiol</a:t>
            </a:r>
            <a:r>
              <a:rPr lang="en-US" sz="1800" i="1" dirty="0" smtClean="0">
                <a:solidFill>
                  <a:srgbClr val="FFFF00"/>
                </a:solidFill>
                <a:latin typeface="Calibri" pitchFamily="34" charset="0"/>
              </a:rPr>
              <a:t> 1998; </a:t>
            </a:r>
            <a:r>
              <a:rPr lang="en-US" sz="1800" b="1" i="1" dirty="0" smtClean="0">
                <a:solidFill>
                  <a:srgbClr val="FFFF00"/>
                </a:solidFill>
                <a:latin typeface="Calibri" pitchFamily="34" charset="0"/>
              </a:rPr>
              <a:t>81: 100–1.</a:t>
            </a:r>
            <a:endParaRPr lang="en-US" sz="1800" dirty="0" smtClean="0">
              <a:solidFill>
                <a:srgbClr val="FFFF00"/>
              </a:solidFill>
              <a:latin typeface="Calibri" pitchFamily="34" charset="0"/>
            </a:endParaRP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</a:pPr>
            <a:endParaRPr lang="en-US" b="1" dirty="0" smtClean="0">
              <a:solidFill>
                <a:prstClr val="white"/>
              </a:solidFill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Spontaneous diminution in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Isolated  VSD ( 124 pts) -  34% at 1 yr  &amp; 67% at 5 yr</a:t>
            </a:r>
          </a:p>
          <a:p>
            <a:endParaRPr lang="en-US" sz="14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	Mehta AV,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Goenka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S, Chidambaram B,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Hamati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F. Natural history of isolated ventricular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septal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defect in the first five years of life. </a:t>
            </a:r>
            <a:r>
              <a:rPr lang="en-US" sz="1600" i="1" dirty="0" err="1" smtClean="0">
                <a:solidFill>
                  <a:srgbClr val="FFFF00"/>
                </a:solidFill>
                <a:latin typeface="Calibri" pitchFamily="34" charset="0"/>
              </a:rPr>
              <a:t>Tenn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</a:rPr>
              <a:t> Med 2000; </a:t>
            </a:r>
            <a:r>
              <a:rPr lang="en-US" sz="1600" b="1" i="1" dirty="0" smtClean="0">
                <a:solidFill>
                  <a:srgbClr val="FFFF00"/>
                </a:solidFill>
                <a:latin typeface="Calibri" pitchFamily="34" charset="0"/>
              </a:rPr>
              <a:t>93: 136–8.</a:t>
            </a:r>
            <a:endParaRPr lang="en-US" sz="1600" dirty="0" smtClean="0">
              <a:solidFill>
                <a:srgbClr val="FFFF00"/>
              </a:solidFill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Spontaneous closure decreases substantially after 1 year of age</a:t>
            </a:r>
          </a:p>
          <a:p>
            <a:endParaRPr lang="en-US" sz="14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	Moe DG,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Guntheroth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WG. Spontaneous closure of uncomplicated ventricular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septal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defect. 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</a:rPr>
              <a:t>Am J </a:t>
            </a:r>
            <a:r>
              <a:rPr lang="en-US" sz="1600" i="1" dirty="0" err="1" smtClean="0">
                <a:solidFill>
                  <a:srgbClr val="FFFF00"/>
                </a:solidFill>
                <a:latin typeface="Calibri" pitchFamily="34" charset="0"/>
              </a:rPr>
              <a:t>Cardiol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</a:rPr>
              <a:t> 1987; </a:t>
            </a:r>
            <a:r>
              <a:rPr lang="en-US" sz="1600" b="1" i="1" dirty="0" smtClean="0">
                <a:solidFill>
                  <a:srgbClr val="FFFF00"/>
                </a:solidFill>
                <a:latin typeface="Calibri" pitchFamily="34" charset="0"/>
              </a:rPr>
              <a:t>60: 674–8.</a:t>
            </a:r>
          </a:p>
          <a:p>
            <a:endParaRPr lang="en-US" sz="1600" b="1" i="1" dirty="0" smtClean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Female predominance</a:t>
            </a:r>
          </a:p>
          <a:p>
            <a:pPr>
              <a:buNone/>
            </a:pP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					        Farina MA 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et al 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J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Pediatr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1978; 93: 1065–6.</a:t>
            </a:r>
          </a:p>
          <a:p>
            <a:pPr lvl="0">
              <a:buNone/>
            </a:pPr>
            <a:endParaRPr lang="en-US" sz="1600" dirty="0" smtClean="0">
              <a:solidFill>
                <a:prstClr val="white"/>
              </a:solidFill>
              <a:latin typeface="Calibri" pitchFamily="34" charset="0"/>
            </a:endParaRPr>
          </a:p>
          <a:p>
            <a:pPr>
              <a:buNone/>
            </a:pPr>
            <a:endParaRPr lang="en-US" sz="1600" b="1" i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None/>
            </a:pPr>
            <a:endParaRPr lang="en-US" sz="1600" b="1" i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None/>
            </a:pPr>
            <a:endParaRPr lang="en-US" sz="16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Spontaneous diminution in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</a:rPr>
              <a:t>During adolescence  -- diminution in size of the defect in      &gt; 20%</a:t>
            </a:r>
          </a:p>
          <a:p>
            <a:pPr>
              <a:buNone/>
            </a:pPr>
            <a:endParaRPr lang="en-US" sz="12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	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Onat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 T,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Ahunbay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G,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Batmaz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G,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Celebi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A.The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natural course of isolated ventricular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septal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defect during adolescence. </a:t>
            </a:r>
            <a:r>
              <a:rPr lang="en-US" sz="1600" i="1" dirty="0" err="1" smtClean="0">
                <a:solidFill>
                  <a:srgbClr val="FFFF00"/>
                </a:solidFill>
                <a:latin typeface="Calibri" pitchFamily="34" charset="0"/>
              </a:rPr>
              <a:t>Pediatr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  <a:latin typeface="Calibri" pitchFamily="34" charset="0"/>
              </a:rPr>
              <a:t>Cardiol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</a:rPr>
              <a:t> 1998; </a:t>
            </a:r>
            <a:r>
              <a:rPr lang="en-US" sz="1600" b="1" i="1" dirty="0" smtClean="0">
                <a:solidFill>
                  <a:srgbClr val="FFFF00"/>
                </a:solidFill>
                <a:latin typeface="Calibri" pitchFamily="34" charset="0"/>
              </a:rPr>
              <a:t>19: 230–4.</a:t>
            </a:r>
          </a:p>
          <a:p>
            <a:pPr>
              <a:buNone/>
            </a:pPr>
            <a:endParaRPr lang="en-US" sz="16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VSD can even close in the adult</a:t>
            </a:r>
          </a:p>
          <a:p>
            <a:pPr lvl="1"/>
            <a:r>
              <a:rPr lang="en-IN" sz="2000" dirty="0" smtClean="0">
                <a:latin typeface="Calibri" pitchFamily="34" charset="0"/>
              </a:rPr>
              <a:t>Spontaneous closure </a:t>
            </a:r>
          </a:p>
          <a:p>
            <a:pPr lvl="2"/>
            <a:r>
              <a:rPr lang="en-IN" sz="1800" dirty="0" smtClean="0">
                <a:latin typeface="Calibri" pitchFamily="34" charset="0"/>
              </a:rPr>
              <a:t> In 10 percent of 188 adults </a:t>
            </a:r>
          </a:p>
          <a:p>
            <a:pPr lvl="2"/>
            <a:r>
              <a:rPr lang="en-IN" sz="1800" dirty="0" smtClean="0">
                <a:latin typeface="Calibri" pitchFamily="34" charset="0"/>
              </a:rPr>
              <a:t>17 to 45 years</a:t>
            </a:r>
          </a:p>
          <a:p>
            <a:pPr lvl="2"/>
            <a:r>
              <a:rPr lang="en-IN" sz="1800" dirty="0" smtClean="0">
                <a:latin typeface="Calibri" pitchFamily="34" charset="0"/>
              </a:rPr>
              <a:t>Followed for a mean of 13 years </a:t>
            </a:r>
          </a:p>
          <a:p>
            <a:pPr>
              <a:buNone/>
            </a:pPr>
            <a:r>
              <a:rPr lang="en-IN" dirty="0" smtClean="0">
                <a:solidFill>
                  <a:srgbClr val="FFFF00"/>
                </a:solidFill>
                <a:latin typeface="Calibri" pitchFamily="34" charset="0"/>
              </a:rPr>
              <a:t>	</a:t>
            </a:r>
          </a:p>
          <a:p>
            <a:pPr>
              <a:buNone/>
            </a:pPr>
            <a:r>
              <a:rPr lang="en-IN" sz="1500" dirty="0" smtClean="0">
                <a:solidFill>
                  <a:srgbClr val="FFFF00"/>
                </a:solidFill>
                <a:latin typeface="Calibri" pitchFamily="34" charset="0"/>
              </a:rPr>
              <a:t>	</a:t>
            </a:r>
            <a:r>
              <a:rPr lang="en-IN" sz="1500" dirty="0" err="1" smtClean="0">
                <a:solidFill>
                  <a:srgbClr val="FFFF00"/>
                </a:solidFill>
                <a:latin typeface="Calibri" pitchFamily="34" charset="0"/>
              </a:rPr>
              <a:t>Neumayer</a:t>
            </a:r>
            <a:r>
              <a:rPr lang="en-IN" sz="1500" dirty="0" smtClean="0">
                <a:solidFill>
                  <a:srgbClr val="FFFF00"/>
                </a:solidFill>
                <a:latin typeface="Calibri" pitchFamily="34" charset="0"/>
              </a:rPr>
              <a:t> U, Stone S, Somerville J. Small ventricular </a:t>
            </a:r>
            <a:r>
              <a:rPr lang="en-IN" sz="1500" dirty="0" err="1" smtClean="0">
                <a:solidFill>
                  <a:srgbClr val="FFFF00"/>
                </a:solidFill>
                <a:latin typeface="Calibri" pitchFamily="34" charset="0"/>
              </a:rPr>
              <a:t>septal</a:t>
            </a:r>
            <a:r>
              <a:rPr lang="en-IN" sz="1500" dirty="0" smtClean="0">
                <a:solidFill>
                  <a:srgbClr val="FFFF00"/>
                </a:solidFill>
                <a:latin typeface="Calibri" pitchFamily="34" charset="0"/>
              </a:rPr>
              <a:t> defects in adults. </a:t>
            </a:r>
            <a:r>
              <a:rPr lang="en-IN" sz="1500" dirty="0" err="1" smtClean="0">
                <a:solidFill>
                  <a:srgbClr val="FFFF00"/>
                </a:solidFill>
                <a:latin typeface="Calibri" pitchFamily="34" charset="0"/>
              </a:rPr>
              <a:t>Eur</a:t>
            </a:r>
            <a:r>
              <a:rPr lang="en-IN" sz="1500" dirty="0" smtClean="0">
                <a:solidFill>
                  <a:srgbClr val="FFFF00"/>
                </a:solidFill>
                <a:latin typeface="Calibri" pitchFamily="34" charset="0"/>
              </a:rPr>
              <a:t> Heart J 1998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Spontaneous diminution in size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63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err="1" smtClean="0">
                <a:latin typeface="Calibri" pitchFamily="34" charset="0"/>
              </a:rPr>
              <a:t>Malalignment</a:t>
            </a:r>
            <a:r>
              <a:rPr lang="en-US" sz="2400" dirty="0" smtClean="0">
                <a:latin typeface="Calibri" pitchFamily="34" charset="0"/>
              </a:rPr>
              <a:t> VSD rarely undergoes spontaneous closure or diminution in size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</a:rPr>
              <a:t>Only in 4% of patients 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</a:rPr>
              <a:t>All of the defects were initially &lt; 4 mm in diameter</a:t>
            </a:r>
          </a:p>
          <a:p>
            <a:endParaRPr lang="en-US" sz="16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	Tomita H,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Arakaki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Y,Yagihara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T,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Echigo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S. Incidence of spontaneous closure of outlet ventricular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septal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defect. </a:t>
            </a:r>
            <a:r>
              <a:rPr lang="en-US" sz="1600" i="1" dirty="0" err="1" smtClean="0">
                <a:solidFill>
                  <a:srgbClr val="FFFF00"/>
                </a:solidFill>
                <a:latin typeface="Calibri" pitchFamily="34" charset="0"/>
              </a:rPr>
              <a:t>Jpn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</a:rPr>
              <a:t> Circ J  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2001; </a:t>
            </a:r>
            <a:r>
              <a:rPr lang="en-US" sz="1600" b="1" dirty="0" smtClean="0">
                <a:solidFill>
                  <a:srgbClr val="FFFF00"/>
                </a:solidFill>
                <a:latin typeface="Calibri" pitchFamily="34" charset="0"/>
              </a:rPr>
              <a:t>65: 364–6.</a:t>
            </a:r>
            <a:endParaRPr lang="en-US" sz="1600" dirty="0" smtClean="0">
              <a:solidFill>
                <a:srgbClr val="FFFF00"/>
              </a:solidFill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Mechanisms of spontaneous closure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562600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Different  for perimembranous  and  muscular</a:t>
            </a: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>
              <a:buClr>
                <a:srgbClr val="FFC000"/>
              </a:buClr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Perimembranous </a:t>
            </a:r>
          </a:p>
          <a:p>
            <a:pPr lvl="2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Reduplication of tricuspid valve tissue </a:t>
            </a:r>
          </a:p>
          <a:p>
            <a:pPr lvl="2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Progressive adherence of the septal leaflet of the tricuspid valve about the margins of the VSD</a:t>
            </a:r>
          </a:p>
          <a:p>
            <a:pPr lvl="0">
              <a:buClr>
                <a:srgbClr val="FFC000"/>
              </a:buClr>
              <a:buNone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3">
              <a:buClr>
                <a:srgbClr val="FFC000"/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Aneurysmal transformation of the membranous septum (appearance on angiography)</a:t>
            </a:r>
          </a:p>
          <a:p>
            <a:pPr lvl="3">
              <a:buClr>
                <a:srgbClr val="FFC000"/>
              </a:buClr>
              <a:buNone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3">
              <a:buClr>
                <a:srgbClr val="FFC000"/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Early systolic click &amp; late crescendo systolic murmur</a:t>
            </a:r>
          </a:p>
        </p:txBody>
      </p:sp>
      <p:sp>
        <p:nvSpPr>
          <p:cNvPr id="5" name="Rectangle 4"/>
          <p:cNvSpPr/>
          <p:nvPr/>
        </p:nvSpPr>
        <p:spPr>
          <a:xfrm>
            <a:off x="4191000" y="3810000"/>
            <a:ext cx="495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>
              <a:spcBef>
                <a:spcPct val="20000"/>
              </a:spcBef>
              <a:buClr>
                <a:srgbClr val="FFC000"/>
              </a:buClr>
              <a:buSzPct val="65000"/>
            </a:pP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Anderson RH 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et al 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Am J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Cardiol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1983; 52: 341–5.</a:t>
            </a:r>
          </a:p>
        </p:txBody>
      </p:sp>
      <p:sp>
        <p:nvSpPr>
          <p:cNvPr id="6" name="Rectangle 5"/>
          <p:cNvSpPr/>
          <p:nvPr/>
        </p:nvSpPr>
        <p:spPr>
          <a:xfrm>
            <a:off x="4191000" y="6019800"/>
            <a:ext cx="495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>
              <a:spcBef>
                <a:spcPct val="20000"/>
              </a:spcBef>
              <a:buClr>
                <a:srgbClr val="FFC000"/>
              </a:buClr>
              <a:buSzPct val="65000"/>
            </a:pP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Freedom 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et al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Circulation 1974; 49: 375–84.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Mechanisms of spontaneous closure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410200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Muscular- direct apposition of muscular borders</a:t>
            </a:r>
          </a:p>
          <a:p>
            <a:pPr>
              <a:buClr>
                <a:srgbClr val="FFC000"/>
              </a:buClr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>
              <a:buClr>
                <a:srgbClr val="FFC000"/>
              </a:buClr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Large subarterial defect don’t close</a:t>
            </a: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None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48559"/>
          <a:stretch>
            <a:fillRect/>
          </a:stretch>
        </p:blipFill>
        <p:spPr bwMode="auto">
          <a:xfrm>
            <a:off x="5334000" y="3276600"/>
            <a:ext cx="32861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b="50000"/>
          <a:stretch>
            <a:fillRect/>
          </a:stretch>
        </p:blipFill>
        <p:spPr bwMode="auto">
          <a:xfrm>
            <a:off x="1143000" y="3276600"/>
            <a:ext cx="3402706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143000" y="5562600"/>
            <a:ext cx="7467600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228600" indent="-228600">
              <a:buAutoNum type="alphaUcPeriod"/>
            </a:pP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Closure of a perimembranous defect by adhesion of the tricuspid leaflets to the defect margin.</a:t>
            </a:r>
          </a:p>
          <a:p>
            <a:pPr marL="228600" indent="-228600">
              <a:buAutoNum type="alphaUcPeriod"/>
            </a:pP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Closure of a small muscular defect by a fibrous tissue plug. </a:t>
            </a:r>
          </a:p>
          <a:p>
            <a:pPr marL="228600" indent="-228600">
              <a:buAutoNum type="alphaUcPeriod"/>
            </a:pP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Closure of a muscular defect by hypertrophied muscle bundles in the right ventricle</a:t>
            </a:r>
          </a:p>
          <a:p>
            <a:pPr marL="228600" indent="-228600">
              <a:buAutoNum type="alphaUcPeriod"/>
            </a:pP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Closure of a defect in </a:t>
            </a:r>
            <a:r>
              <a:rPr lang="en-US" sz="1200" b="1" dirty="0" err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subaortic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location by adhesion of the prolapsed aortic valve cusp</a:t>
            </a:r>
            <a:endParaRPr lang="en-US" sz="1200" b="1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90600"/>
          </a:xfrm>
          <a:noFill/>
          <a:ln/>
        </p:spPr>
        <p:txBody>
          <a:bodyPr/>
          <a:lstStyle/>
          <a:p>
            <a:r>
              <a:rPr lang="en-US" sz="4000" dirty="0" smtClean="0"/>
              <a:t>Cardiac failure</a:t>
            </a:r>
            <a:endParaRPr lang="en-US" altLang="ko-KR" sz="4000" dirty="0" smtClean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600"/>
              </a:spcBef>
              <a:buClr>
                <a:srgbClr val="FFC000"/>
              </a:buClr>
              <a:buSzPct val="85000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 Rare in small VSD as size limits the L-R shunt</a:t>
            </a:r>
          </a:p>
          <a:p>
            <a:pPr marL="274320" indent="-274320">
              <a:spcBef>
                <a:spcPts val="600"/>
              </a:spcBef>
              <a:buClr>
                <a:srgbClr val="FFC000"/>
              </a:buClr>
              <a:buSzPct val="85000"/>
              <a:defRPr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FC000"/>
              </a:buClr>
              <a:buSzPct val="85000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 In large  VSD  the relative resistances of the systemic and pulmonary circulations regulate flow </a:t>
            </a:r>
          </a:p>
          <a:p>
            <a:pPr marL="274320" indent="-274320">
              <a:spcBef>
                <a:spcPts val="600"/>
              </a:spcBef>
              <a:buClr>
                <a:srgbClr val="FFC000"/>
              </a:buClr>
              <a:buSzPct val="85000"/>
              <a:defRPr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FC000"/>
              </a:buClr>
              <a:buSzPct val="85000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 Shunt occurs mainly in systole</a:t>
            </a:r>
          </a:p>
          <a:p>
            <a:pPr marL="274320" indent="-274320">
              <a:spcBef>
                <a:spcPts val="600"/>
              </a:spcBef>
              <a:buClr>
                <a:srgbClr val="FFC000"/>
              </a:buClr>
              <a:buSzPct val="85000"/>
              <a:defRPr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FC000"/>
              </a:buClr>
              <a:buSzPct val="85000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 Shunt directly to PA</a:t>
            </a:r>
          </a:p>
          <a:p>
            <a:pPr marL="274320" indent="-274320">
              <a:spcBef>
                <a:spcPts val="600"/>
              </a:spcBef>
              <a:buClr>
                <a:srgbClr val="FFC000"/>
              </a:buClr>
              <a:buSzPct val="85000"/>
              <a:defRPr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FC000"/>
              </a:buClr>
              <a:buSzPct val="85000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 Enlargement of LA, LV,PA</a:t>
            </a:r>
          </a:p>
          <a:p>
            <a:pPr>
              <a:buClr>
                <a:srgbClr val="FFC000"/>
              </a:buClr>
            </a:pPr>
            <a:endParaRPr lang="en-US" sz="2400" dirty="0" smtClean="0">
              <a:latin typeface="Calibri" pitchFamily="34" charset="0"/>
            </a:endParaRPr>
          </a:p>
        </p:txBody>
      </p:sp>
      <p:pic>
        <p:nvPicPr>
          <p:cNvPr id="5" name="Picture 2" descr="C:\Users\Admin\Desktop\DO14.jpg"/>
          <p:cNvPicPr>
            <a:picLocks noChangeAspect="1" noChangeArrowheads="1"/>
          </p:cNvPicPr>
          <p:nvPr/>
        </p:nvPicPr>
        <p:blipFill>
          <a:blip r:embed="rId3" cstate="print"/>
          <a:srcRect l="44563" t="-800" r="6705" b="10586"/>
          <a:stretch>
            <a:fillRect/>
          </a:stretch>
        </p:blipFill>
        <p:spPr bwMode="auto">
          <a:xfrm>
            <a:off x="5486400" y="3929042"/>
            <a:ext cx="3657600" cy="29289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90600"/>
          </a:xfrm>
          <a:noFill/>
          <a:ln/>
        </p:spPr>
        <p:txBody>
          <a:bodyPr/>
          <a:lstStyle/>
          <a:p>
            <a:r>
              <a:rPr lang="en-US" sz="4000" dirty="0" smtClean="0"/>
              <a:t>Cardiac failure</a:t>
            </a:r>
            <a:endParaRPr lang="en-US" altLang="ko-KR" sz="4000" dirty="0" smtClean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5334000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Moderate sized VSD symptoms by 1 to 6 months</a:t>
            </a: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Large VSD congestive heart failure in first few weeks</a:t>
            </a: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 large VSDs -- the rate of fall in PVR may be delayed</a:t>
            </a: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Risk for recurrent pulmonary infection high</a:t>
            </a:r>
          </a:p>
          <a:p>
            <a:pPr marL="514350" indent="-514350">
              <a:buClr>
                <a:srgbClr val="FFC000"/>
              </a:buClr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If survives without therapy - pulmonary vascular disease develops in the first few years of life</a:t>
            </a: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514350" indent="-514350">
              <a:buClr>
                <a:srgbClr val="FFC000"/>
              </a:buClr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  <a:buNone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FFC000"/>
              </a:buClr>
            </a:pP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3733800"/>
            <a:ext cx="495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>
              <a:spcBef>
                <a:spcPct val="20000"/>
              </a:spcBef>
              <a:buClr>
                <a:srgbClr val="FFC000"/>
              </a:buClr>
              <a:buSzPct val="65000"/>
            </a:pP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Rudolph AM, et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al.Pediatrics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1965;36:763-772.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Dependant</a:t>
            </a:r>
            <a:r>
              <a:rPr lang="en-US" dirty="0" smtClean="0"/>
              <a:t> shunts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</a:rPr>
              <a:t>Atrial </a:t>
            </a:r>
            <a:r>
              <a:rPr lang="en-US" dirty="0" err="1">
                <a:latin typeface="Calibri" pitchFamily="34" charset="0"/>
              </a:rPr>
              <a:t>septal</a:t>
            </a:r>
            <a:r>
              <a:rPr lang="en-US" dirty="0">
                <a:latin typeface="Calibri" pitchFamily="34" charset="0"/>
              </a:rPr>
              <a:t> defect </a:t>
            </a:r>
          </a:p>
          <a:p>
            <a:r>
              <a:rPr lang="en-US" dirty="0">
                <a:latin typeface="Calibri" pitchFamily="34" charset="0"/>
              </a:rPr>
              <a:t>Ventricular </a:t>
            </a:r>
            <a:r>
              <a:rPr lang="en-US" dirty="0" err="1">
                <a:latin typeface="Calibri" pitchFamily="34" charset="0"/>
              </a:rPr>
              <a:t>septal</a:t>
            </a:r>
            <a:r>
              <a:rPr lang="en-US" dirty="0">
                <a:latin typeface="Calibri" pitchFamily="34" charset="0"/>
              </a:rPr>
              <a:t> defect </a:t>
            </a:r>
          </a:p>
          <a:p>
            <a:r>
              <a:rPr lang="en-US" dirty="0">
                <a:latin typeface="Calibri" pitchFamily="34" charset="0"/>
              </a:rPr>
              <a:t>Patent </a:t>
            </a:r>
            <a:r>
              <a:rPr lang="en-US" dirty="0" err="1">
                <a:latin typeface="Calibri" pitchFamily="34" charset="0"/>
              </a:rPr>
              <a:t>ductus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arteriosus</a:t>
            </a:r>
            <a:endParaRPr lang="en-US" dirty="0">
              <a:latin typeface="Calibri" pitchFamily="34" charset="0"/>
            </a:endParaRPr>
          </a:p>
          <a:p>
            <a:r>
              <a:rPr lang="en-US" dirty="0" err="1">
                <a:latin typeface="Calibri" pitchFamily="34" charset="0"/>
              </a:rPr>
              <a:t>Atrioventricular</a:t>
            </a:r>
            <a:r>
              <a:rPr lang="en-US" dirty="0">
                <a:latin typeface="Calibri" pitchFamily="34" charset="0"/>
              </a:rPr>
              <a:t> defect</a:t>
            </a:r>
          </a:p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831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90600"/>
          </a:xfrm>
          <a:noFill/>
          <a:ln/>
        </p:spPr>
        <p:txBody>
          <a:bodyPr/>
          <a:lstStyle/>
          <a:p>
            <a:r>
              <a:rPr lang="en-US" sz="4000" dirty="0" smtClean="0"/>
              <a:t>Cardiac failure</a:t>
            </a:r>
            <a:endParaRPr lang="en-US" altLang="ko-KR" sz="4000" dirty="0" smtClean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Symptoms  “get better” as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Qp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/Qs returns to 1:1</a:t>
            </a:r>
          </a:p>
          <a:p>
            <a:pPr marL="514350" indent="-514350">
              <a:buClr>
                <a:srgbClr val="FFC000"/>
              </a:buClr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Intervention  at this time -  a shorter life expectancy than if the defect were left open</a:t>
            </a:r>
          </a:p>
          <a:p>
            <a:pPr marL="514350" indent="-51435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IN" sz="2400" dirty="0" smtClean="0">
                <a:latin typeface="Calibri" pitchFamily="34" charset="0"/>
              </a:rPr>
              <a:t>Adults with heart failure</a:t>
            </a:r>
          </a:p>
          <a:p>
            <a:pPr>
              <a:buNone/>
            </a:pPr>
            <a:r>
              <a:rPr lang="en-IN" sz="2400" dirty="0" smtClean="0">
                <a:latin typeface="Calibri" pitchFamily="34" charset="0"/>
              </a:rPr>
              <a:t>	Left sided:</a:t>
            </a:r>
          </a:p>
          <a:p>
            <a:pPr>
              <a:buNone/>
            </a:pPr>
            <a:r>
              <a:rPr lang="en-IN" sz="2400" dirty="0" smtClean="0">
                <a:latin typeface="Calibri" pitchFamily="34" charset="0"/>
              </a:rPr>
              <a:t>		Significant AR </a:t>
            </a:r>
          </a:p>
          <a:p>
            <a:pPr>
              <a:buNone/>
            </a:pPr>
            <a:r>
              <a:rPr lang="en-IN" sz="2400" dirty="0" smtClean="0">
                <a:latin typeface="Calibri" pitchFamily="34" charset="0"/>
              </a:rPr>
              <a:t>	Right-sided :</a:t>
            </a:r>
          </a:p>
          <a:p>
            <a:pPr>
              <a:buNone/>
            </a:pPr>
            <a:r>
              <a:rPr lang="en-IN" sz="2400" dirty="0" smtClean="0">
                <a:latin typeface="Calibri" pitchFamily="34" charset="0"/>
              </a:rPr>
              <a:t>		Significant  PHTN</a:t>
            </a:r>
          </a:p>
          <a:p>
            <a:pPr marL="514350" indent="-51435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3124200"/>
            <a:ext cx="495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>
              <a:spcBef>
                <a:spcPct val="20000"/>
              </a:spcBef>
              <a:buClr>
                <a:srgbClr val="FFC000"/>
              </a:buClr>
              <a:buSzPct val="65000"/>
            </a:pPr>
            <a:r>
              <a:rPr lang="fr-FR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Fuster</a:t>
            </a:r>
            <a:r>
              <a:rPr lang="fr-FR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V, et </a:t>
            </a:r>
            <a:r>
              <a:rPr lang="fr-FR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al.Cardiovasc</a:t>
            </a:r>
            <a:r>
              <a:rPr lang="fr-FR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Clin. 1980;10:161–197.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RVOT obstruction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410200"/>
          </a:xfrm>
        </p:spPr>
        <p:txBody>
          <a:bodyPr>
            <a:normAutofit/>
          </a:bodyPr>
          <a:lstStyle/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Incidence  3% to  7%</a:t>
            </a: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Mechanism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prstClr val="white"/>
                </a:solidFill>
                <a:latin typeface="Calibri" pitchFamily="34" charset="0"/>
              </a:rPr>
              <a:t>Hypertrophy of malaligned infundibular septum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prstClr val="white"/>
                </a:solidFill>
                <a:latin typeface="Calibri" pitchFamily="34" charset="0"/>
              </a:rPr>
              <a:t>Hypertrophy of right ventricular muscle bundles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prstClr val="white"/>
                </a:solidFill>
                <a:latin typeface="Calibri" pitchFamily="34" charset="0"/>
              </a:rPr>
              <a:t>Prolapsing aortic valve leaflet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Ø"/>
            </a:pPr>
            <a:endParaRPr lang="en-US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</a:endParaRP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</a:rPr>
              <a:t>High incidence in</a:t>
            </a:r>
          </a:p>
          <a:p>
            <a:pPr lvl="2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Right sided aortic arch</a:t>
            </a:r>
          </a:p>
          <a:p>
            <a:pPr lvl="2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Horizontal  RVOT </a:t>
            </a: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1752600"/>
            <a:ext cx="571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>
              <a:spcBef>
                <a:spcPct val="20000"/>
              </a:spcBef>
              <a:buClr>
                <a:srgbClr val="FFC000"/>
              </a:buClr>
              <a:buSzPct val="65000"/>
            </a:pP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Nadas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AS 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et al 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Circulation 1977; 56(No.2, Suppl. I): 1–87.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1000" y="2209800"/>
            <a:ext cx="495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>
              <a:spcBef>
                <a:spcPct val="20000"/>
              </a:spcBef>
              <a:buClr>
                <a:srgbClr val="FFC000"/>
              </a:buClr>
              <a:buSzPct val="65000"/>
            </a:pP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Corone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P 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et al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Circulation 1977; 55: 908–15.</a:t>
            </a:r>
          </a:p>
        </p:txBody>
      </p:sp>
      <p:sp>
        <p:nvSpPr>
          <p:cNvPr id="8" name="Rectangle 7"/>
          <p:cNvSpPr/>
          <p:nvPr/>
        </p:nvSpPr>
        <p:spPr>
          <a:xfrm>
            <a:off x="3962400" y="4267200"/>
            <a:ext cx="518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>
              <a:spcBef>
                <a:spcPct val="20000"/>
              </a:spcBef>
              <a:buClr>
                <a:srgbClr val="FFC000"/>
              </a:buClr>
              <a:buSzPct val="65000"/>
            </a:pP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Pongiglione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G 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et al 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Am J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Cardiol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1982; 50: 776–80.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0" y="6019800"/>
            <a:ext cx="640080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>
              <a:spcBef>
                <a:spcPct val="20000"/>
              </a:spcBef>
              <a:buClr>
                <a:srgbClr val="FFC000"/>
              </a:buClr>
              <a:buSzPct val="65000"/>
            </a:pP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Varghese PJ 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et al 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Br Heart J 1970; 32: 537–46.</a:t>
            </a:r>
          </a:p>
          <a:p>
            <a:pPr marL="514350" indent="-514350" algn="r">
              <a:spcBef>
                <a:spcPct val="20000"/>
              </a:spcBef>
              <a:buClr>
                <a:srgbClr val="FFC000"/>
              </a:buClr>
              <a:buSzPct val="65000"/>
            </a:pP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Tyrrell MJ 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et al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Circulation 1970; 41 &amp; 42(Suppl. III): 113.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Aortic valve </a:t>
            </a:r>
            <a:r>
              <a:rPr lang="en-US" sz="4400" dirty="0" err="1" smtClean="0"/>
              <a:t>prolapse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410200"/>
          </a:xfrm>
        </p:spPr>
        <p:txBody>
          <a:bodyPr>
            <a:normAutofit/>
          </a:bodyPr>
          <a:lstStyle/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VSD  with direct contact with the aortic valve are most prone to develop AVP</a:t>
            </a: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2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All the perimembranous defects</a:t>
            </a:r>
          </a:p>
          <a:p>
            <a:pPr lvl="2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All doubly committed </a:t>
            </a:r>
            <a:r>
              <a:rPr lang="en-US" sz="2400" dirty="0" err="1" smtClean="0">
                <a:solidFill>
                  <a:prstClr val="white"/>
                </a:solidFill>
                <a:latin typeface="Calibri" pitchFamily="34" charset="0"/>
              </a:rPr>
              <a:t>juxtaarterial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  defects  </a:t>
            </a:r>
          </a:p>
          <a:p>
            <a:pPr lvl="2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Most of  muscular outlet defects</a:t>
            </a: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r>
              <a:rPr lang="en-US" altLang="ko-KR" sz="2400" dirty="0" smtClean="0">
                <a:solidFill>
                  <a:prstClr val="white"/>
                </a:solidFill>
                <a:latin typeface="Calibri" pitchFamily="34" charset="0"/>
              </a:rPr>
              <a:t>Characteristic deformity of aortic cusp-nadir of the cusp is elongated</a:t>
            </a: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None/>
            </a:pPr>
            <a:endParaRPr lang="en-US" altLang="ko-KR" sz="2400" dirty="0" smtClean="0">
              <a:solidFill>
                <a:prstClr val="white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5257800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RCC  </a:t>
            </a:r>
            <a:r>
              <a:rPr lang="en-US" altLang="ko-KR" sz="2400" dirty="0" smtClean="0">
                <a:solidFill>
                  <a:prstClr val="white"/>
                </a:solidFill>
                <a:latin typeface="Calibri" pitchFamily="34" charset="0"/>
              </a:rPr>
              <a:t>(60-70%) ,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 NCC (</a:t>
            </a:r>
            <a:r>
              <a:rPr lang="en-US" altLang="ko-KR" sz="2400" dirty="0" smtClean="0">
                <a:solidFill>
                  <a:prstClr val="white"/>
                </a:solidFill>
                <a:latin typeface="Calibri" pitchFamily="34" charset="0"/>
              </a:rPr>
              <a:t>10-15%) , both in 10-20%</a:t>
            </a: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Non-coronary cusp prolapse in perimembranous type</a:t>
            </a: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Left  coronary cusp prolapse extremely rare</a:t>
            </a: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r>
              <a:rPr lang="en-US" altLang="ko-KR" sz="2400" dirty="0" smtClean="0">
                <a:solidFill>
                  <a:prstClr val="white"/>
                </a:solidFill>
                <a:latin typeface="Calibri" pitchFamily="34" charset="0"/>
              </a:rPr>
              <a:t>AR may be due to incompetent bicuspid  aortic valve</a:t>
            </a: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None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Rarely prolapsed valve cusp may perforate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Aortic valve </a:t>
            </a:r>
            <a:r>
              <a:rPr lang="en-US" sz="4400" dirty="0" err="1" smtClean="0"/>
              <a:t>prolapse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Calibri" pitchFamily="34" charset="0"/>
              </a:rPr>
              <a:t>Aortic regurgitation – 10%</a:t>
            </a:r>
          </a:p>
          <a:p>
            <a:endParaRPr lang="en-IN" sz="2600" dirty="0" smtClean="0">
              <a:latin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Increases with age </a:t>
            </a:r>
          </a:p>
          <a:p>
            <a:pPr lvl="1"/>
            <a:r>
              <a:rPr lang="en-IN" sz="2000" dirty="0" smtClean="0">
                <a:latin typeface="Calibri" pitchFamily="34" charset="0"/>
              </a:rPr>
              <a:t>87 % of patients by age 20</a:t>
            </a:r>
          </a:p>
          <a:p>
            <a:pPr lvl="1"/>
            <a:r>
              <a:rPr lang="en-IN" sz="2000" dirty="0" err="1" smtClean="0">
                <a:latin typeface="Calibri" pitchFamily="34" charset="0"/>
              </a:rPr>
              <a:t>Infundibular</a:t>
            </a:r>
            <a:r>
              <a:rPr lang="en-IN" sz="2000" dirty="0" smtClean="0">
                <a:latin typeface="Calibri" pitchFamily="34" charset="0"/>
              </a:rPr>
              <a:t> VSD Vs membranous VSD – RR 2.5</a:t>
            </a:r>
          </a:p>
          <a:p>
            <a:pPr>
              <a:buNone/>
            </a:pPr>
            <a:r>
              <a:rPr lang="en-IN" sz="1500" dirty="0" smtClean="0">
                <a:solidFill>
                  <a:srgbClr val="FFFF00"/>
                </a:solidFill>
                <a:latin typeface="Calibri" pitchFamily="34" charset="0"/>
              </a:rPr>
              <a:t>	Momma K, Toyama K, Takao A, et al. Natural history of </a:t>
            </a:r>
            <a:r>
              <a:rPr lang="en-IN" sz="1500" dirty="0" err="1" smtClean="0">
                <a:solidFill>
                  <a:srgbClr val="FFFF00"/>
                </a:solidFill>
                <a:latin typeface="Calibri" pitchFamily="34" charset="0"/>
              </a:rPr>
              <a:t>subarterial</a:t>
            </a:r>
            <a:r>
              <a:rPr lang="en-IN" sz="15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IN" sz="1500" dirty="0" err="1" smtClean="0">
                <a:solidFill>
                  <a:srgbClr val="FFFF00"/>
                </a:solidFill>
                <a:latin typeface="Calibri" pitchFamily="34" charset="0"/>
              </a:rPr>
              <a:t>infundibular</a:t>
            </a:r>
            <a:r>
              <a:rPr lang="en-IN" sz="1500" dirty="0" smtClean="0">
                <a:solidFill>
                  <a:srgbClr val="FFFF00"/>
                </a:solidFill>
                <a:latin typeface="Calibri" pitchFamily="34" charset="0"/>
              </a:rPr>
              <a:t> ventricular </a:t>
            </a:r>
            <a:r>
              <a:rPr lang="en-IN" sz="1500" dirty="0" err="1" smtClean="0">
                <a:solidFill>
                  <a:srgbClr val="FFFF00"/>
                </a:solidFill>
                <a:latin typeface="Calibri" pitchFamily="34" charset="0"/>
              </a:rPr>
              <a:t>septal</a:t>
            </a:r>
            <a:r>
              <a:rPr lang="en-IN" sz="1500" dirty="0" smtClean="0">
                <a:solidFill>
                  <a:srgbClr val="FFFF00"/>
                </a:solidFill>
                <a:latin typeface="Calibri" pitchFamily="34" charset="0"/>
              </a:rPr>
              <a:t> defect. Am Heart J 1984; 108:1312.</a:t>
            </a:r>
          </a:p>
          <a:p>
            <a:pPr>
              <a:buNone/>
            </a:pPr>
            <a:endParaRPr lang="en-IN" sz="1500" dirty="0" smtClean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AR is progressive  -- early surgical intervention</a:t>
            </a:r>
          </a:p>
          <a:p>
            <a:endParaRPr lang="en-IN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Aortic valve </a:t>
            </a:r>
            <a:r>
              <a:rPr lang="en-US" dirty="0" err="1" smtClean="0"/>
              <a:t>prolapse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altLang="ko-KR" sz="2400" dirty="0" smtClean="0">
                <a:latin typeface="Calibri" pitchFamily="34" charset="0"/>
              </a:rPr>
              <a:t>Pathogenesis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altLang="ko-KR" sz="2400" dirty="0" smtClean="0">
              <a:solidFill>
                <a:srgbClr val="00B050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None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Anatomic factors for normal competence </a:t>
            </a:r>
          </a:p>
          <a:p>
            <a:pPr lvl="2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Leaflet support by diastolic apposition</a:t>
            </a:r>
          </a:p>
          <a:p>
            <a:pPr lvl="2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Infundibular support from below </a:t>
            </a:r>
          </a:p>
          <a:p>
            <a:pPr lvl="2">
              <a:buClr>
                <a:srgbClr val="FFC000"/>
              </a:buClr>
              <a:buFont typeface="Wingdings" pitchFamily="2" charset="2"/>
              <a:buChar char="Ø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2">
              <a:buClr>
                <a:srgbClr val="FFC000"/>
              </a:buClr>
              <a:buFont typeface="Wingdings" pitchFamily="2" charset="2"/>
              <a:buChar char="Ø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None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Intrinsic structural abnormality</a:t>
            </a:r>
          </a:p>
          <a:p>
            <a:pPr lvl="2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Progressive discontinuity between aortic valve annulus &amp; media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152400"/>
            <a:ext cx="9144000" cy="10668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en-US" sz="44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5334000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altLang="ko-KR" sz="2400" dirty="0" smtClean="0">
                <a:latin typeface="Calibri" pitchFamily="34" charset="0"/>
              </a:rPr>
              <a:t>Pathogenesis</a:t>
            </a:r>
          </a:p>
          <a:p>
            <a:pPr lvl="0">
              <a:buClr>
                <a:srgbClr val="FFC000"/>
              </a:buClr>
              <a:buNone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Hemodynamic factor</a:t>
            </a:r>
          </a:p>
          <a:p>
            <a:pPr lvl="2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‘’</a:t>
            </a:r>
            <a:r>
              <a:rPr lang="en-US" sz="2400" dirty="0" err="1" smtClean="0">
                <a:solidFill>
                  <a:prstClr val="white"/>
                </a:solidFill>
                <a:latin typeface="Calibri" pitchFamily="34" charset="0"/>
              </a:rPr>
              <a:t>Venturi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 effect’’</a:t>
            </a:r>
          </a:p>
          <a:p>
            <a:pPr lvl="2">
              <a:buClr>
                <a:srgbClr val="FFC000"/>
              </a:buClr>
              <a:buNone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altLang="ko-KR" sz="2400" dirty="0" smtClean="0">
              <a:latin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altLang="ko-KR" sz="2400" dirty="0" smtClean="0">
              <a:latin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altLang="ko-KR" sz="2400" dirty="0" smtClean="0">
              <a:latin typeface="Calibri" pitchFamily="34" charset="0"/>
            </a:endParaRPr>
          </a:p>
          <a:p>
            <a:pPr>
              <a:buClr>
                <a:srgbClr val="FFC000"/>
              </a:buClr>
              <a:buNone/>
            </a:pPr>
            <a:endParaRPr lang="en-US" altLang="ko-KR" sz="2400" dirty="0" smtClean="0">
              <a:latin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altLang="ko-KR" sz="2400" dirty="0" smtClean="0">
                <a:latin typeface="Calibri" pitchFamily="34" charset="0"/>
              </a:rPr>
              <a:t>VSD is restrictive, </a:t>
            </a:r>
            <a:r>
              <a:rPr lang="en-US" altLang="ko-KR" sz="2400" dirty="0" err="1" smtClean="0">
                <a:latin typeface="Calibri" pitchFamily="34" charset="0"/>
              </a:rPr>
              <a:t>Qp</a:t>
            </a:r>
            <a:r>
              <a:rPr lang="en-US" altLang="ko-KR" sz="2400" dirty="0" smtClean="0">
                <a:latin typeface="Calibri" pitchFamily="34" charset="0"/>
              </a:rPr>
              <a:t>/Qs&lt;2, absence of  PAH</a:t>
            </a:r>
            <a:endParaRPr lang="en-US" altLang="ko-KR" sz="2400" dirty="0" smtClean="0">
              <a:solidFill>
                <a:srgbClr val="00B050"/>
              </a:solidFill>
              <a:latin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altLang="ko-KR" sz="2400" dirty="0" smtClean="0">
              <a:solidFill>
                <a:srgbClr val="00B050"/>
              </a:solidFill>
              <a:latin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altLang="ko-KR" sz="2400" dirty="0" smtClean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152400"/>
            <a:ext cx="9144000" cy="10668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en-US" sz="44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066800"/>
            <a:ext cx="3276600" cy="363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038600" y="5943600"/>
            <a:ext cx="510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>
              <a:spcBef>
                <a:spcPct val="20000"/>
              </a:spcBef>
              <a:buClr>
                <a:srgbClr val="FFC000"/>
              </a:buClr>
              <a:buSzPct val="65000"/>
            </a:pP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Komai H 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et </a:t>
            </a:r>
            <a:r>
              <a:rPr lang="en-US" sz="1600" i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al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.Ann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Thorac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Surg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64:1146-1149, 1997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Aortic valve </a:t>
            </a:r>
            <a:r>
              <a:rPr lang="en-US" dirty="0" err="1" smtClean="0"/>
              <a:t>prolapse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2316162"/>
            <a:ext cx="4800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486400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endParaRPr lang="en-US" altLang="ko-KR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>
              <a:buClr>
                <a:srgbClr val="FFC000"/>
              </a:buClr>
            </a:pPr>
            <a:r>
              <a:rPr lang="en-US" altLang="ko-KR" sz="2400" dirty="0" smtClean="0">
                <a:solidFill>
                  <a:prstClr val="white"/>
                </a:solidFill>
                <a:latin typeface="Calibri" pitchFamily="34" charset="0"/>
              </a:rPr>
              <a:t>Exact prevalence unknown  (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2% to  7%)</a:t>
            </a:r>
          </a:p>
          <a:p>
            <a:pPr>
              <a:buClr>
                <a:srgbClr val="FFC000"/>
              </a:buClr>
            </a:pPr>
            <a:endParaRPr lang="en-US" altLang="ko-KR" sz="2400" dirty="0" smtClean="0">
              <a:latin typeface="Calibri" pitchFamily="34" charset="0"/>
            </a:endParaRPr>
          </a:p>
          <a:p>
            <a:pPr>
              <a:buClr>
                <a:srgbClr val="FFC000"/>
              </a:buClr>
            </a:pPr>
            <a:r>
              <a:rPr lang="en-US" altLang="ko-KR" sz="2400" dirty="0" smtClean="0">
                <a:latin typeface="Calibri" pitchFamily="34" charset="0"/>
              </a:rPr>
              <a:t>Rare before 2 years</a:t>
            </a:r>
          </a:p>
          <a:p>
            <a:pPr>
              <a:buClr>
                <a:srgbClr val="FFC000"/>
              </a:buClr>
            </a:pPr>
            <a:endParaRPr lang="en-US" altLang="ko-KR" sz="2400" dirty="0" smtClean="0">
              <a:latin typeface="Calibri" pitchFamily="34" charset="0"/>
            </a:endParaRPr>
          </a:p>
          <a:p>
            <a:pPr>
              <a:buClr>
                <a:srgbClr val="FFC000"/>
              </a:buClr>
            </a:pPr>
            <a:r>
              <a:rPr lang="en-US" altLang="ko-KR" sz="2400" dirty="0" smtClean="0">
                <a:latin typeface="Calibri" pitchFamily="34" charset="0"/>
              </a:rPr>
              <a:t>More severe - additional volume load</a:t>
            </a:r>
          </a:p>
          <a:p>
            <a:pPr>
              <a:buClr>
                <a:srgbClr val="FFC000"/>
              </a:buClr>
            </a:pPr>
            <a:endParaRPr lang="en-US" altLang="ko-KR" sz="2400" dirty="0" smtClean="0">
              <a:latin typeface="Calibri" pitchFamily="34" charset="0"/>
            </a:endParaRPr>
          </a:p>
          <a:p>
            <a:pPr>
              <a:buClr>
                <a:srgbClr val="FFC000"/>
              </a:buClr>
            </a:pPr>
            <a:r>
              <a:rPr lang="en-US" altLang="ko-KR" sz="2400" dirty="0" smtClean="0">
                <a:latin typeface="Calibri" pitchFamily="34" charset="0"/>
              </a:rPr>
              <a:t>Aneurysm of sinuses of </a:t>
            </a:r>
            <a:r>
              <a:rPr lang="en-US" altLang="ko-KR" sz="2400" dirty="0" err="1" smtClean="0">
                <a:latin typeface="Calibri" pitchFamily="34" charset="0"/>
              </a:rPr>
              <a:t>Valsalva</a:t>
            </a:r>
            <a:r>
              <a:rPr lang="en-US" altLang="ko-KR" sz="2400" dirty="0" smtClean="0">
                <a:latin typeface="Calibri" pitchFamily="34" charset="0"/>
              </a:rPr>
              <a:t> may develop </a:t>
            </a:r>
          </a:p>
          <a:p>
            <a:pPr>
              <a:buClr>
                <a:srgbClr val="FFC000"/>
              </a:buClr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Natural history of aortic valve </a:t>
            </a:r>
            <a:r>
              <a:rPr lang="en-US" sz="4000" dirty="0" err="1" smtClean="0"/>
              <a:t>prolapse</a:t>
            </a:r>
            <a:endParaRPr lang="en-US" sz="44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2971800"/>
            <a:ext cx="571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>
              <a:spcBef>
                <a:spcPct val="20000"/>
              </a:spcBef>
              <a:buClr>
                <a:srgbClr val="FFC000"/>
              </a:buClr>
              <a:buSzPct val="65000"/>
            </a:pP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Nadas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AS 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et al 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Circulation 1977; 56(No.2, Suppl. I): 1–87.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410200"/>
          </a:xfrm>
        </p:spPr>
        <p:txBody>
          <a:bodyPr>
            <a:normAutofit fontScale="70000" lnSpcReduction="20000"/>
          </a:bodyPr>
          <a:lstStyle/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3000" dirty="0" smtClean="0">
                <a:solidFill>
                  <a:prstClr val="white"/>
                </a:solidFill>
                <a:latin typeface="Calibri" pitchFamily="34" charset="0"/>
              </a:rPr>
              <a:t>362 Patients. 37 </a:t>
            </a:r>
            <a:r>
              <a:rPr lang="en-US" sz="3000" dirty="0" smtClean="0">
                <a:solidFill>
                  <a:srgbClr val="FFFF00"/>
                </a:solidFill>
                <a:latin typeface="Calibri" pitchFamily="34" charset="0"/>
              </a:rPr>
              <a:t>(10.2%) had AR</a:t>
            </a: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30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000" dirty="0" smtClean="0">
                <a:solidFill>
                  <a:prstClr val="white"/>
                </a:solidFill>
                <a:latin typeface="Calibri" pitchFamily="34" charset="0"/>
              </a:rPr>
              <a:t>Mean age 13.4 years ( 2-45),male to female ratio  5:1</a:t>
            </a: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30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000" dirty="0" smtClean="0">
                <a:solidFill>
                  <a:prstClr val="white"/>
                </a:solidFill>
                <a:latin typeface="Calibri" pitchFamily="34" charset="0"/>
              </a:rPr>
              <a:t>31 (84%) had infracristal &amp; 6 (16%) </a:t>
            </a:r>
            <a:r>
              <a:rPr lang="en-US" sz="3000" dirty="0" err="1" smtClean="0">
                <a:solidFill>
                  <a:prstClr val="white"/>
                </a:solidFill>
                <a:latin typeface="Calibri" pitchFamily="34" charset="0"/>
              </a:rPr>
              <a:t>supracristal</a:t>
            </a:r>
            <a:r>
              <a:rPr lang="en-US" sz="3000" dirty="0" smtClean="0">
                <a:solidFill>
                  <a:prstClr val="white"/>
                </a:solidFill>
                <a:latin typeface="Calibri" pitchFamily="34" charset="0"/>
              </a:rPr>
              <a:t> VSD</a:t>
            </a: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30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000" dirty="0" smtClean="0">
                <a:solidFill>
                  <a:prstClr val="white"/>
                </a:solidFill>
                <a:latin typeface="Calibri" pitchFamily="34" charset="0"/>
              </a:rPr>
              <a:t>Infracristal VSD-RCC prolapse in 14 (48%) &amp;NCC in 12 (41%) and both RCC and NCC in 3 (11%)</a:t>
            </a: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30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000" dirty="0" smtClean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3000" dirty="0" err="1" smtClean="0">
                <a:solidFill>
                  <a:prstClr val="white"/>
                </a:solidFill>
                <a:latin typeface="Calibri" pitchFamily="34" charset="0"/>
              </a:rPr>
              <a:t>Supracristal</a:t>
            </a:r>
            <a:r>
              <a:rPr lang="en-US" sz="3000" dirty="0" smtClean="0">
                <a:solidFill>
                  <a:prstClr val="white"/>
                </a:solidFill>
                <a:latin typeface="Calibri" pitchFamily="34" charset="0"/>
              </a:rPr>
              <a:t> VSD - RCC prolapse in 5 (83%),NCC in 1</a:t>
            </a: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30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000" dirty="0" smtClean="0">
                <a:solidFill>
                  <a:prstClr val="white"/>
                </a:solidFill>
                <a:latin typeface="Calibri" pitchFamily="34" charset="0"/>
              </a:rPr>
              <a:t>Two patients the AR was due to bicuspid aortic valve</a:t>
            </a: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30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000" dirty="0" smtClean="0">
                <a:solidFill>
                  <a:prstClr val="white"/>
                </a:solidFill>
                <a:latin typeface="Calibri" pitchFamily="34" charset="0"/>
              </a:rPr>
              <a:t>PA pressure normal in 26(70.2%), L-R shunt  1.5:1 or less in 23 (62%)</a:t>
            </a:r>
          </a:p>
          <a:p>
            <a:pPr lvl="0">
              <a:buClr>
                <a:srgbClr val="FFC000"/>
              </a:buClr>
              <a:buNone/>
            </a:pPr>
            <a:r>
              <a:rPr lang="en-US" sz="3000" dirty="0" smtClean="0">
                <a:solidFill>
                  <a:prstClr val="white"/>
                </a:solidFill>
                <a:latin typeface="Calibri" pitchFamily="34" charset="0"/>
              </a:rPr>
              <a:t> </a:t>
            </a:r>
            <a:endParaRPr lang="en-US" sz="3000" dirty="0" smtClean="0">
              <a:solidFill>
                <a:srgbClr val="FFFF00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000" dirty="0" smtClean="0">
                <a:solidFill>
                  <a:srgbClr val="FFFF00"/>
                </a:solidFill>
                <a:latin typeface="Calibri" pitchFamily="34" charset="0"/>
              </a:rPr>
              <a:t>No relationship- severity of AR &amp; location of  VSD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4400" dirty="0" smtClean="0"/>
              <a:t>VSD with AI – Indian scenario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6477000"/>
            <a:ext cx="6019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>
              <a:spcBef>
                <a:spcPct val="20000"/>
              </a:spcBef>
              <a:buClr>
                <a:srgbClr val="FFC000"/>
              </a:buClr>
              <a:buSzPct val="65000"/>
            </a:pP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Somanath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HS 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et a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l. Indian Heart J. 1990 Mar-Apr;42(2):113-6.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Obligatory shunts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LV- </a:t>
            </a:r>
            <a:r>
              <a:rPr lang="en-US" dirty="0">
                <a:latin typeface="Calibri" pitchFamily="34" charset="0"/>
              </a:rPr>
              <a:t>RA </a:t>
            </a:r>
            <a:r>
              <a:rPr lang="en-US" dirty="0" smtClean="0">
                <a:latin typeface="Calibri" pitchFamily="34" charset="0"/>
              </a:rPr>
              <a:t>shunt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RSOV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 pitchFamily="34" charset="0"/>
              </a:rPr>
              <a:t>Coronary AV </a:t>
            </a:r>
            <a:r>
              <a:rPr lang="en-US" dirty="0" smtClean="0">
                <a:latin typeface="Calibri" pitchFamily="34" charset="0"/>
              </a:rPr>
              <a:t>fistula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Anomalous pulmonary venous connections</a:t>
            </a:r>
          </a:p>
          <a:p>
            <a:pPr>
              <a:lnSpc>
                <a:spcPct val="90000"/>
              </a:lnSpc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Calibri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23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410200"/>
          </a:xfrm>
        </p:spPr>
        <p:txBody>
          <a:bodyPr>
            <a:normAutofit/>
          </a:bodyPr>
          <a:lstStyle/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Indicated for both perimembranous and subarterial VSDs when more than trivial AI</a:t>
            </a: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err="1" smtClean="0">
                <a:solidFill>
                  <a:prstClr val="white"/>
                </a:solidFill>
                <a:latin typeface="Calibri" pitchFamily="34" charset="0"/>
              </a:rPr>
              <a:t>Subarterial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 VSDs &gt;5 mm - closed regardless of  AVP</a:t>
            </a: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Restrictive perimembranous VSD with AVP but without AI, surgery indications are less clear</a:t>
            </a:r>
          </a:p>
          <a:p>
            <a:pPr lvl="3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Follow up regularly</a:t>
            </a:r>
          </a:p>
          <a:p>
            <a:pPr lvl="3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Surgery is indicated only if AI develops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4400" dirty="0" smtClean="0"/>
              <a:t>Intervention in VSD with AVP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2133600"/>
            <a:ext cx="5638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>
              <a:spcBef>
                <a:spcPct val="20000"/>
              </a:spcBef>
              <a:buClr>
                <a:srgbClr val="FFC000"/>
              </a:buClr>
              <a:buSzPct val="65000"/>
            </a:pP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Elgamal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MA 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et al 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Ann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Thorac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Surg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68:1350-1355, 1999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0" y="3429000"/>
            <a:ext cx="571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>
              <a:spcBef>
                <a:spcPct val="20000"/>
              </a:spcBef>
              <a:buClr>
                <a:srgbClr val="FFC000"/>
              </a:buClr>
              <a:buSzPct val="65000"/>
            </a:pP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Lun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K 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et al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Am J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Cardiol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87:1266-1270, 2001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9000" y="6096000"/>
            <a:ext cx="571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>
              <a:spcBef>
                <a:spcPct val="20000"/>
              </a:spcBef>
              <a:buClr>
                <a:srgbClr val="FFC000"/>
              </a:buClr>
              <a:buSzPct val="65000"/>
            </a:pP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Gabriel HM 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et a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l. J Am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Coll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Cardiol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39:1066-1071, 2002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LVOT obstruction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562600"/>
          </a:xfrm>
        </p:spPr>
        <p:txBody>
          <a:bodyPr>
            <a:normAutofit/>
          </a:bodyPr>
          <a:lstStyle/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Usually above the defect and occasionally below </a:t>
            </a: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May be evident from the immediate postnatal life</a:t>
            </a: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 Progression of the pre-existing lesion  or acquired </a:t>
            </a: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Obstruction is either muscular or fibromuscular</a:t>
            </a: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2286000"/>
            <a:ext cx="594360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>
              <a:spcBef>
                <a:spcPct val="20000"/>
              </a:spcBef>
              <a:buClr>
                <a:srgbClr val="FFC000"/>
              </a:buClr>
              <a:buSzPct val="65000"/>
            </a:pP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Starnes SL 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et al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Thorac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Cardiovasc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Surg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2001; 122: 518–23.</a:t>
            </a:r>
          </a:p>
          <a:p>
            <a:pPr marL="514350" indent="-514350" algn="r">
              <a:spcBef>
                <a:spcPct val="20000"/>
              </a:spcBef>
              <a:buClr>
                <a:srgbClr val="FFC000"/>
              </a:buClr>
              <a:buSzPct val="65000"/>
            </a:pP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Liu SP 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et al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Endothelion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1994; 2: 11–33.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LVOT obstruction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562600"/>
          </a:xfrm>
        </p:spPr>
        <p:txBody>
          <a:bodyPr>
            <a:normAutofit/>
          </a:bodyPr>
          <a:lstStyle/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Three major structures  are responsible </a:t>
            </a: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2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Posteriorly malaligned outlet  septum</a:t>
            </a:r>
          </a:p>
          <a:p>
            <a:pPr lvl="2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Septal deviation or anteroseptal twist</a:t>
            </a:r>
          </a:p>
          <a:p>
            <a:pPr lvl="2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Anterolateral muscle bundle</a:t>
            </a:r>
          </a:p>
          <a:p>
            <a:pPr lvl="4">
              <a:buClr>
                <a:srgbClr val="FFC000"/>
              </a:buClr>
              <a:buNone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(Very rarely “Mitral arcade”)</a:t>
            </a: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Septal deviation -muscular protrusion of the left ventricular aspect of the septum</a:t>
            </a: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Anterolateral muscle bundle – muscular protrusion between LCC &amp; AML- present normally in 40%</a:t>
            </a: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0" y="6488668"/>
            <a:ext cx="495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>
              <a:spcBef>
                <a:spcPct val="20000"/>
              </a:spcBef>
              <a:buClr>
                <a:srgbClr val="FFC000"/>
              </a:buClr>
              <a:buSzPct val="65000"/>
            </a:pP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Moene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RJ 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et al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Pediatr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Cardiol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1982;2: 107–14.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Pulmonary vascular obstruction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763000" cy="5562600"/>
          </a:xfrm>
        </p:spPr>
        <p:txBody>
          <a:bodyPr>
            <a:normAutofit/>
          </a:bodyPr>
          <a:lstStyle/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Incidence  - 5% to 22%</a:t>
            </a: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Rare in small  &amp; Moderate-size VSDs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</a:rPr>
              <a:t>Mechanism</a:t>
            </a:r>
          </a:p>
          <a:p>
            <a:pPr lvl="2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Excessive pulmonary blood flow-vessel injury-thick adventitia, medial hypertrophy, and intimal injury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Down syndrome – early development of PAH</a:t>
            </a:r>
          </a:p>
        </p:txBody>
      </p:sp>
      <p:sp>
        <p:nvSpPr>
          <p:cNvPr id="5" name="Rectangle 4"/>
          <p:cNvSpPr/>
          <p:nvPr/>
        </p:nvSpPr>
        <p:spPr>
          <a:xfrm>
            <a:off x="3886200" y="48006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>
              <a:spcBef>
                <a:spcPct val="20000"/>
              </a:spcBef>
              <a:buClr>
                <a:srgbClr val="FFC000"/>
              </a:buClr>
              <a:buSzPct val="65000"/>
            </a:pP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Wilkinson JL..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Ped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Cardiovascular Med. 2000;289–09.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7400" y="1981200"/>
            <a:ext cx="708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>
              <a:spcBef>
                <a:spcPct val="20000"/>
              </a:spcBef>
              <a:buClr>
                <a:srgbClr val="FFC000"/>
              </a:buClr>
              <a:buSzPct val="65000"/>
            </a:pP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Keith JD et al. Heart Disease in Infancy and Childhood. 1978: 320–79.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Pulmonary vascular obstruction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763000" cy="5562600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No overall sex predilection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Development of pulmonary vascular disease after surgery depends on age at procedure 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Infants with VSD and increased pulmonary artery pressure - repair between 3 and 12 months</a:t>
            </a:r>
          </a:p>
          <a:p>
            <a:pPr marL="514350" indent="-51435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4495800"/>
            <a:ext cx="6781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>
              <a:spcBef>
                <a:spcPct val="20000"/>
              </a:spcBef>
              <a:buClr>
                <a:srgbClr val="FFC000"/>
              </a:buClr>
              <a:buSzPct val="65000"/>
            </a:pP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DuShane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JW, et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al.The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Child with CHD after Surgery.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Futura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Publ.1976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Infective </a:t>
            </a:r>
            <a:r>
              <a:rPr lang="en-US" sz="3600" dirty="0" err="1" smtClean="0"/>
              <a:t>endocarditis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562600"/>
          </a:xfrm>
        </p:spPr>
        <p:txBody>
          <a:bodyPr>
            <a:normAutofit/>
          </a:bodyPr>
          <a:lstStyle/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18.7 per 10000 person-years in non operated cases</a:t>
            </a: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Operated  VSD 7.3 per 10000 person-years</a:t>
            </a: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Higher in small defect &amp; lower during childhood</a:t>
            </a: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IN" sz="2400" dirty="0" smtClean="0">
                <a:latin typeface="Calibri" pitchFamily="34" charset="0"/>
              </a:rPr>
              <a:t>Other risk factors 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</a:pPr>
            <a:r>
              <a:rPr lang="en-IN" sz="2000" dirty="0" smtClean="0">
                <a:latin typeface="Calibri" pitchFamily="34" charset="0"/>
              </a:rPr>
              <a:t>Age &gt;20 years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</a:pPr>
            <a:r>
              <a:rPr lang="en-IN" sz="2000" dirty="0" smtClean="0">
                <a:latin typeface="Calibri" pitchFamily="34" charset="0"/>
              </a:rPr>
              <a:t>Male sex</a:t>
            </a:r>
          </a:p>
          <a:p>
            <a:pPr lvl="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2667000"/>
            <a:ext cx="609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>
              <a:spcBef>
                <a:spcPct val="20000"/>
              </a:spcBef>
              <a:buClr>
                <a:srgbClr val="FFC000"/>
              </a:buClr>
              <a:buSzPct val="65000"/>
            </a:pP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Gersony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WM 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et </a:t>
            </a:r>
            <a:r>
              <a:rPr lang="en-US" sz="1600" i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l.Circulation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1993; 87(Suppl. I):I-121–I-126.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Infective </a:t>
            </a:r>
            <a:r>
              <a:rPr lang="en-US" sz="4400" dirty="0" err="1" smtClean="0"/>
              <a:t>endocarditis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</a:rPr>
              <a:t>TEE – diagnostic procedure of choice</a:t>
            </a:r>
          </a:p>
          <a:p>
            <a:endParaRPr lang="en-IN" sz="1400" dirty="0" smtClean="0">
              <a:latin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Membranous VSD - vegetations on the tricuspid valve</a:t>
            </a:r>
          </a:p>
          <a:p>
            <a:endParaRPr lang="en-IN" sz="1400" dirty="0" smtClean="0">
              <a:latin typeface="Calibri" pitchFamily="34" charset="0"/>
            </a:endParaRPr>
          </a:p>
          <a:p>
            <a:r>
              <a:rPr lang="en-IN" sz="2400" dirty="0" err="1" smtClean="0">
                <a:latin typeface="Calibri" pitchFamily="34" charset="0"/>
              </a:rPr>
              <a:t>Infundibular</a:t>
            </a:r>
            <a:r>
              <a:rPr lang="en-IN" sz="2400" dirty="0" smtClean="0">
                <a:latin typeface="Calibri" pitchFamily="34" charset="0"/>
              </a:rPr>
              <a:t> defects  -  aortic or pulmonary valve vegetation</a:t>
            </a:r>
          </a:p>
          <a:p>
            <a:endParaRPr lang="en-IN" sz="1400" dirty="0" smtClean="0">
              <a:latin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 ACC/AHA  -- no antibiotic prophylaxis for the </a:t>
            </a:r>
            <a:r>
              <a:rPr lang="en-IN" sz="2400" dirty="0" err="1" smtClean="0">
                <a:latin typeface="Calibri" pitchFamily="34" charset="0"/>
              </a:rPr>
              <a:t>acyanotic</a:t>
            </a:r>
            <a:r>
              <a:rPr lang="en-IN" sz="2400" dirty="0" smtClean="0">
                <a:latin typeface="Calibri" pitchFamily="34" charset="0"/>
              </a:rPr>
              <a:t> uncomplicated VSD with no prior history of </a:t>
            </a:r>
            <a:r>
              <a:rPr lang="en-IN" sz="2400" dirty="0" err="1" smtClean="0">
                <a:latin typeface="Calibri" pitchFamily="34" charset="0"/>
              </a:rPr>
              <a:t>endocarditis</a:t>
            </a:r>
            <a:endParaRPr lang="en-IN" sz="2400" dirty="0" smtClean="0">
              <a:latin typeface="Calibri" pitchFamily="34" charset="0"/>
            </a:endParaRPr>
          </a:p>
          <a:p>
            <a:endParaRPr lang="en-IN" sz="1400" dirty="0" smtClean="0">
              <a:latin typeface="Calibri" pitchFamily="34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Patients with a proven episode of </a:t>
            </a:r>
            <a:r>
              <a:rPr lang="en-US" sz="2400" dirty="0" err="1" smtClean="0">
                <a:solidFill>
                  <a:prstClr val="white"/>
                </a:solidFill>
                <a:latin typeface="Calibri" pitchFamily="34" charset="0"/>
              </a:rPr>
              <a:t>endocarditis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  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</a:rPr>
              <a:t> increased risk for recurrent infection  so surgical closure may be recommended</a:t>
            </a:r>
          </a:p>
          <a:p>
            <a:endParaRPr lang="en-IN" sz="2400" dirty="0" smtClean="0">
              <a:latin typeface="Calibri" pitchFamily="34" charset="0"/>
            </a:endParaRPr>
          </a:p>
          <a:p>
            <a:endParaRPr lang="en-IN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Endocarditis</a:t>
            </a:r>
            <a:r>
              <a:rPr lang="en-IN" dirty="0" smtClean="0"/>
              <a:t> prophylaxis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latin typeface="Calibri" pitchFamily="34" charset="0"/>
              </a:rPr>
              <a:t> </a:t>
            </a:r>
            <a:r>
              <a:rPr lang="en-IN" sz="2400" dirty="0" smtClean="0">
                <a:latin typeface="Calibri" pitchFamily="34" charset="0"/>
              </a:rPr>
              <a:t>The 2007 guidelines of the AHA recommend no antibiotic prophylaxis in children with an isolated VSD except :</a:t>
            </a:r>
          </a:p>
          <a:p>
            <a:endParaRPr lang="en-IN" sz="2400" dirty="0" smtClean="0">
              <a:latin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During the first six months after the repair  with prosthetic material or device</a:t>
            </a:r>
            <a:endParaRPr lang="en-IN" sz="1600" dirty="0" smtClean="0">
              <a:latin typeface="Calibri" pitchFamily="34" charset="0"/>
            </a:endParaRPr>
          </a:p>
          <a:p>
            <a:endParaRPr lang="en-IN" sz="2400" dirty="0" smtClean="0">
              <a:latin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Repaired VSD with a residual defect at the site or adjacent to the site of a prosthetic device</a:t>
            </a:r>
          </a:p>
          <a:p>
            <a:endParaRPr lang="en-IN" sz="2400" dirty="0" smtClean="0">
              <a:latin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Prophylactic antibiotics is recommended for dental and respiratory tract procedures</a:t>
            </a:r>
          </a:p>
          <a:p>
            <a:endParaRPr lang="en-IN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Arrhythmias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Calibri" pitchFamily="34" charset="0"/>
              </a:rPr>
              <a:t>Presenting signs of VSD in adults </a:t>
            </a:r>
          </a:p>
          <a:p>
            <a:endParaRPr lang="en-IN" sz="1400" dirty="0" smtClean="0">
              <a:latin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Ventricular </a:t>
            </a:r>
            <a:r>
              <a:rPr lang="en-IN" sz="2400" dirty="0" err="1" smtClean="0">
                <a:latin typeface="Calibri" pitchFamily="34" charset="0"/>
              </a:rPr>
              <a:t>tachycardias</a:t>
            </a:r>
            <a:r>
              <a:rPr lang="en-IN" sz="2400" dirty="0" smtClean="0">
                <a:latin typeface="Calibri" pitchFamily="34" charset="0"/>
              </a:rPr>
              <a:t>  --  5.7 %</a:t>
            </a:r>
          </a:p>
          <a:p>
            <a:endParaRPr lang="en-IN" sz="1400" dirty="0" smtClean="0">
              <a:latin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Sudden death 4.0 %</a:t>
            </a:r>
          </a:p>
          <a:p>
            <a:endParaRPr lang="en-IN" sz="1400" dirty="0" smtClean="0">
              <a:latin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Age and pulmonary artery pressure  --  best predictors for ventricular arrhythmias on 24 hour ambulatory ECG monitoring </a:t>
            </a:r>
          </a:p>
          <a:p>
            <a:pPr>
              <a:buNone/>
            </a:pPr>
            <a:r>
              <a:rPr lang="en-IN" sz="1600" dirty="0" smtClean="0">
                <a:solidFill>
                  <a:srgbClr val="FFFF00"/>
                </a:solidFill>
              </a:rPr>
              <a:t>	Wolfe RR et al. Arrhythmias in patients with </a:t>
            </a:r>
            <a:r>
              <a:rPr lang="en-IN" sz="1600" dirty="0" err="1" smtClean="0">
                <a:solidFill>
                  <a:srgbClr val="FFFF00"/>
                </a:solidFill>
              </a:rPr>
              <a:t>valvar</a:t>
            </a:r>
            <a:r>
              <a:rPr lang="en-IN" sz="1600" dirty="0" smtClean="0">
                <a:solidFill>
                  <a:srgbClr val="FFFF00"/>
                </a:solidFill>
              </a:rPr>
              <a:t> aortic </a:t>
            </a:r>
            <a:r>
              <a:rPr lang="en-IN" sz="1600" dirty="0" err="1" smtClean="0">
                <a:solidFill>
                  <a:srgbClr val="FFFF00"/>
                </a:solidFill>
              </a:rPr>
              <a:t>stenosis</a:t>
            </a:r>
            <a:r>
              <a:rPr lang="en-IN" sz="1600" dirty="0" smtClean="0">
                <a:solidFill>
                  <a:srgbClr val="FFFF00"/>
                </a:solidFill>
              </a:rPr>
              <a:t>, </a:t>
            </a:r>
            <a:r>
              <a:rPr lang="en-IN" sz="1600" dirty="0" err="1" smtClean="0">
                <a:solidFill>
                  <a:srgbClr val="FFFF00"/>
                </a:solidFill>
              </a:rPr>
              <a:t>valvar</a:t>
            </a:r>
            <a:r>
              <a:rPr lang="en-IN" sz="1600" dirty="0" smtClean="0">
                <a:solidFill>
                  <a:srgbClr val="FFFF00"/>
                </a:solidFill>
              </a:rPr>
              <a:t> pulmonary </a:t>
            </a:r>
            <a:r>
              <a:rPr lang="en-IN" sz="1600" dirty="0" err="1" smtClean="0">
                <a:solidFill>
                  <a:srgbClr val="FFFF00"/>
                </a:solidFill>
              </a:rPr>
              <a:t>stenosis</a:t>
            </a:r>
            <a:r>
              <a:rPr lang="en-IN" sz="1600" dirty="0" smtClean="0">
                <a:solidFill>
                  <a:srgbClr val="FFFF00"/>
                </a:solidFill>
              </a:rPr>
              <a:t>, and ventricular </a:t>
            </a:r>
            <a:r>
              <a:rPr lang="en-IN" sz="1600" dirty="0" err="1" smtClean="0">
                <a:solidFill>
                  <a:srgbClr val="FFFF00"/>
                </a:solidFill>
              </a:rPr>
              <a:t>septal</a:t>
            </a:r>
            <a:r>
              <a:rPr lang="en-IN" sz="1600" dirty="0" smtClean="0">
                <a:solidFill>
                  <a:srgbClr val="FFFF00"/>
                </a:solidFill>
              </a:rPr>
              <a:t> defect. Results of 24-hour ECG monitoring. Circulation 1993; 87:I89.</a:t>
            </a:r>
          </a:p>
          <a:p>
            <a:pPr>
              <a:buNone/>
            </a:pPr>
            <a:endParaRPr lang="en-IN" sz="1600" dirty="0" smtClean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Assess for candidacy for VSD repair in all adults with VSD and cardiac arrhythmias</a:t>
            </a:r>
            <a:endParaRPr lang="en-IN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Arrhythmias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76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Calibri" pitchFamily="34" charset="0"/>
              </a:rPr>
              <a:t>VSD with </a:t>
            </a:r>
            <a:r>
              <a:rPr lang="en-IN" sz="2400" dirty="0" err="1" smtClean="0">
                <a:latin typeface="Calibri" pitchFamily="34" charset="0"/>
              </a:rPr>
              <a:t>Eisenmenger</a:t>
            </a:r>
            <a:r>
              <a:rPr lang="en-IN" sz="2400" dirty="0" smtClean="0">
                <a:latin typeface="Calibri" pitchFamily="34" charset="0"/>
              </a:rPr>
              <a:t> syndrome </a:t>
            </a:r>
          </a:p>
          <a:p>
            <a:pPr lvl="1"/>
            <a:r>
              <a:rPr lang="en-IN" sz="2000" dirty="0" smtClean="0">
                <a:latin typeface="Calibri" pitchFamily="34" charset="0"/>
              </a:rPr>
              <a:t>VT - 19 percent </a:t>
            </a:r>
          </a:p>
          <a:p>
            <a:pPr lvl="1"/>
            <a:r>
              <a:rPr lang="en-IN" sz="2000" dirty="0" smtClean="0">
                <a:latin typeface="Calibri" pitchFamily="34" charset="0"/>
              </a:rPr>
              <a:t>The hypertrophied RV - ideal substrate for ventricular arrhythmias </a:t>
            </a:r>
          </a:p>
          <a:p>
            <a:pPr>
              <a:buNone/>
            </a:pPr>
            <a:r>
              <a:rPr lang="en-IN" sz="1400" dirty="0" smtClean="0">
                <a:solidFill>
                  <a:srgbClr val="FFFF00"/>
                </a:solidFill>
              </a:rPr>
              <a:t>	Kidd L et al. Second natural history study of congenital heart defects. Results of treatment of patients with ventricular </a:t>
            </a:r>
            <a:r>
              <a:rPr lang="en-IN" sz="1400" dirty="0" err="1" smtClean="0">
                <a:solidFill>
                  <a:srgbClr val="FFFF00"/>
                </a:solidFill>
              </a:rPr>
              <a:t>septal</a:t>
            </a:r>
            <a:r>
              <a:rPr lang="en-IN" sz="1400" dirty="0" smtClean="0">
                <a:solidFill>
                  <a:srgbClr val="FFFF00"/>
                </a:solidFill>
              </a:rPr>
              <a:t> defects. Circulation 1993; 87:I38.</a:t>
            </a:r>
          </a:p>
          <a:p>
            <a:pPr>
              <a:buNone/>
            </a:pPr>
            <a:endParaRPr lang="en-IN" sz="1400" dirty="0" smtClean="0">
              <a:latin typeface="Calibri" pitchFamily="34" charset="0"/>
            </a:endParaRPr>
          </a:p>
          <a:p>
            <a:r>
              <a:rPr lang="en-IN" sz="2400" dirty="0" err="1" smtClean="0">
                <a:latin typeface="Calibri" pitchFamily="34" charset="0"/>
              </a:rPr>
              <a:t>Atrial</a:t>
            </a:r>
            <a:r>
              <a:rPr lang="en-IN" sz="2400" dirty="0" smtClean="0">
                <a:latin typeface="Calibri" pitchFamily="34" charset="0"/>
              </a:rPr>
              <a:t> fibrillation </a:t>
            </a:r>
          </a:p>
          <a:p>
            <a:pPr lvl="1"/>
            <a:r>
              <a:rPr lang="en-IN" sz="2000" dirty="0" smtClean="0">
                <a:latin typeface="Calibri" pitchFamily="34" charset="0"/>
              </a:rPr>
              <a:t>prevalent in adult VSD</a:t>
            </a:r>
          </a:p>
          <a:p>
            <a:pPr lvl="1"/>
            <a:r>
              <a:rPr lang="en-IN" sz="2000" dirty="0" smtClean="0">
                <a:latin typeface="Calibri" pitchFamily="34" charset="0"/>
              </a:rPr>
              <a:t>RISK FACTORS</a:t>
            </a:r>
          </a:p>
          <a:p>
            <a:pPr lvl="2"/>
            <a:r>
              <a:rPr lang="en-IN" sz="2000" dirty="0" smtClean="0">
                <a:latin typeface="Calibri" pitchFamily="34" charset="0"/>
              </a:rPr>
              <a:t>Increasing age</a:t>
            </a:r>
          </a:p>
          <a:p>
            <a:pPr lvl="2"/>
            <a:r>
              <a:rPr lang="en-IN" sz="2000" dirty="0" smtClean="0">
                <a:latin typeface="Calibri" pitchFamily="34" charset="0"/>
              </a:rPr>
              <a:t>Left ventricular dysfunction </a:t>
            </a:r>
          </a:p>
          <a:p>
            <a:pPr lvl="2"/>
            <a:r>
              <a:rPr lang="en-IN" sz="2000" dirty="0" smtClean="0">
                <a:latin typeface="Calibri" pitchFamily="34" charset="0"/>
              </a:rPr>
              <a:t>Elevated pulmonary artery pressure</a:t>
            </a:r>
          </a:p>
          <a:p>
            <a:endParaRPr lang="en-IN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295400"/>
          </a:xfr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sz="5400" b="1" smtClean="0">
                <a:solidFill>
                  <a:srgbClr val="FFFF00"/>
                </a:solidFill>
                <a:latin typeface="Lucida Sans" pitchFamily="34" charset="0"/>
              </a:rPr>
              <a:t>Ventricular Septal Defect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534400" cy="5562600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Closing defect - soft S2, high frequency &amp; shorter murmur</a:t>
            </a:r>
          </a:p>
          <a:p>
            <a:pPr marL="514350" indent="-514350">
              <a:buClr>
                <a:srgbClr val="FFC000"/>
              </a:buClr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Increasing PVR :  increased  RV pulsations ,S2 loud &amp; narrow split</a:t>
            </a:r>
          </a:p>
          <a:p>
            <a:pPr marL="514350" indent="-514350">
              <a:buClr>
                <a:srgbClr val="FFC000"/>
              </a:buClr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Infundibular hypertrophy  &amp; resulting  decreased L to R shunt :  S2 decreases in intensity ,crescendo-decrescendo systolic murmur in the ULSB</a:t>
            </a:r>
          </a:p>
          <a:p>
            <a:pPr marL="514350" indent="-514350">
              <a:buClr>
                <a:srgbClr val="FFC000"/>
              </a:buClr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Cyanosis (shunt reversal )</a:t>
            </a:r>
          </a:p>
          <a:p>
            <a:pPr marL="514350" indent="-51435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Improvement of symptoms in VSD</a:t>
            </a:r>
            <a:endParaRPr lang="en-US" sz="3600" b="1" dirty="0">
              <a:solidFill>
                <a:srgbClr val="FFFF00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Course of a small VSD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</a:rPr>
              <a:t>188 adults aged 17–72 (mean -  29.2) years with a small VSD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89 patients (47%) - no complications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spontaneous closure  in 19 (10%) during adulthood 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46 patients (25%) had serious complications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infective </a:t>
            </a:r>
            <a:r>
              <a:rPr lang="en-US" dirty="0" err="1" smtClean="0">
                <a:latin typeface="Calibri" pitchFamily="34" charset="0"/>
              </a:rPr>
              <a:t>endocarditis</a:t>
            </a:r>
            <a:r>
              <a:rPr lang="en-US" dirty="0" smtClean="0">
                <a:latin typeface="Calibri" pitchFamily="34" charset="0"/>
              </a:rPr>
              <a:t> (11%)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progressive aortic regurgitation (5%)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age-related symptomatic arrhythmias / AF (8.5%)</a:t>
            </a:r>
          </a:p>
          <a:p>
            <a:pPr lvl="2"/>
            <a:endParaRPr lang="en-US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The course of a small VSD is not necessarily benign during adult life</a:t>
            </a:r>
          </a:p>
          <a:p>
            <a:pPr>
              <a:buNone/>
            </a:pPr>
            <a:r>
              <a:rPr lang="en-US" sz="1700" dirty="0" smtClean="0">
                <a:solidFill>
                  <a:srgbClr val="FFFF00"/>
                </a:solidFill>
                <a:latin typeface="Calibri" pitchFamily="34" charset="0"/>
              </a:rPr>
              <a:t>	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Neumayer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U et al., Small VSDs in adults. </a:t>
            </a:r>
            <a:r>
              <a:rPr lang="en-US" sz="1600" i="1" dirty="0" err="1" smtClean="0">
                <a:solidFill>
                  <a:srgbClr val="FFFF00"/>
                </a:solidFill>
                <a:latin typeface="Calibri" pitchFamily="34" charset="0"/>
              </a:rPr>
              <a:t>Eur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</a:rPr>
              <a:t> Heart J 1998; </a:t>
            </a:r>
            <a:r>
              <a:rPr lang="en-US" sz="1600" b="1" i="1" dirty="0" smtClean="0">
                <a:solidFill>
                  <a:srgbClr val="FFFF00"/>
                </a:solidFill>
                <a:latin typeface="Calibri" pitchFamily="34" charset="0"/>
              </a:rPr>
              <a:t>19: 1573–82.</a:t>
            </a:r>
            <a:endParaRPr lang="en-US" sz="16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VSD in pregnancy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sz="2400" dirty="0" smtClean="0">
                <a:latin typeface="Calibri" pitchFamily="34" charset="0"/>
              </a:rPr>
              <a:t>A review of studies published between 1985 and 2007 found the following rates of complications</a:t>
            </a:r>
          </a:p>
          <a:p>
            <a:pPr>
              <a:buNone/>
            </a:pPr>
            <a:endParaRPr lang="en-IN" sz="2400" dirty="0" smtClean="0">
              <a:latin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Mother - cardiac complications were rare</a:t>
            </a:r>
          </a:p>
          <a:p>
            <a:pPr lvl="1"/>
            <a:r>
              <a:rPr lang="en-IN" dirty="0" smtClean="0">
                <a:latin typeface="Calibri" pitchFamily="34" charset="0"/>
              </a:rPr>
              <a:t>No events of arrhythmias, heart failure</a:t>
            </a:r>
          </a:p>
          <a:p>
            <a:pPr lvl="1"/>
            <a:r>
              <a:rPr lang="en-IN" dirty="0" smtClean="0">
                <a:latin typeface="Calibri" pitchFamily="34" charset="0"/>
              </a:rPr>
              <a:t>Cardiovascular events (MI, stroke, CV mortality) in 1%</a:t>
            </a:r>
          </a:p>
          <a:p>
            <a:pPr lvl="1"/>
            <a:endParaRPr lang="en-IN" dirty="0" smtClean="0">
              <a:latin typeface="Calibri" pitchFamily="34" charset="0"/>
            </a:endParaRPr>
          </a:p>
          <a:p>
            <a:r>
              <a:rPr lang="en-IN" sz="2400" dirty="0" err="1" smtClean="0">
                <a:latin typeface="Calibri" pitchFamily="34" charset="0"/>
              </a:rPr>
              <a:t>Fetus</a:t>
            </a:r>
            <a:endParaRPr lang="en-IN" sz="2400" dirty="0" smtClean="0">
              <a:latin typeface="Calibri" pitchFamily="34" charset="0"/>
            </a:endParaRPr>
          </a:p>
          <a:p>
            <a:pPr lvl="1"/>
            <a:r>
              <a:rPr lang="en-IN" dirty="0" smtClean="0">
                <a:latin typeface="Calibri" pitchFamily="34" charset="0"/>
              </a:rPr>
              <a:t>Preterm delivery – 11.7%</a:t>
            </a:r>
          </a:p>
          <a:p>
            <a:pPr lvl="1"/>
            <a:r>
              <a:rPr lang="en-IN" dirty="0" err="1" smtClean="0">
                <a:latin typeface="Calibri" pitchFamily="34" charset="0"/>
              </a:rPr>
              <a:t>Fetal</a:t>
            </a:r>
            <a:r>
              <a:rPr lang="en-IN" dirty="0" smtClean="0">
                <a:latin typeface="Calibri" pitchFamily="34" charset="0"/>
              </a:rPr>
              <a:t> mortality  - 1.3%</a:t>
            </a:r>
          </a:p>
          <a:p>
            <a:pPr lvl="1"/>
            <a:r>
              <a:rPr lang="en-IN" dirty="0" err="1" smtClean="0">
                <a:latin typeface="Calibri" pitchFamily="34" charset="0"/>
              </a:rPr>
              <a:t>Perinatal</a:t>
            </a:r>
            <a:r>
              <a:rPr lang="en-IN" dirty="0" smtClean="0">
                <a:latin typeface="Calibri" pitchFamily="34" charset="0"/>
              </a:rPr>
              <a:t> mortality  -  0</a:t>
            </a:r>
          </a:p>
          <a:p>
            <a:pPr lvl="1"/>
            <a:r>
              <a:rPr lang="en-IN" dirty="0" smtClean="0">
                <a:latin typeface="Calibri" pitchFamily="34" charset="0"/>
              </a:rPr>
              <a:t>Recurrent congenital heart disease of any type – 2.7%</a:t>
            </a:r>
          </a:p>
          <a:p>
            <a:pPr>
              <a:buNone/>
            </a:pPr>
            <a:r>
              <a:rPr lang="en-IN" sz="1800" dirty="0" smtClean="0">
                <a:solidFill>
                  <a:srgbClr val="FFFF00"/>
                </a:solidFill>
                <a:latin typeface="Calibri" pitchFamily="34" charset="0"/>
              </a:rPr>
              <a:t>	</a:t>
            </a:r>
            <a:r>
              <a:rPr lang="en-IN" sz="1600" dirty="0" err="1" smtClean="0">
                <a:solidFill>
                  <a:srgbClr val="FFFF00"/>
                </a:solidFill>
                <a:latin typeface="Calibri" pitchFamily="34" charset="0"/>
              </a:rPr>
              <a:t>Drenthen</a:t>
            </a:r>
            <a:r>
              <a:rPr lang="en-IN" sz="1600" dirty="0" smtClean="0">
                <a:solidFill>
                  <a:srgbClr val="FFFF00"/>
                </a:solidFill>
                <a:latin typeface="Calibri" pitchFamily="34" charset="0"/>
              </a:rPr>
              <a:t> W, Pieper PG, </a:t>
            </a:r>
            <a:r>
              <a:rPr lang="en-IN" sz="1600" dirty="0" err="1" smtClean="0">
                <a:solidFill>
                  <a:srgbClr val="FFFF00"/>
                </a:solidFill>
                <a:latin typeface="Calibri" pitchFamily="34" charset="0"/>
              </a:rPr>
              <a:t>Roos-Hesselink</a:t>
            </a:r>
            <a:r>
              <a:rPr lang="en-IN" sz="1600" dirty="0" smtClean="0">
                <a:solidFill>
                  <a:srgbClr val="FFFF00"/>
                </a:solidFill>
                <a:latin typeface="Calibri" pitchFamily="34" charset="0"/>
              </a:rPr>
              <a:t> JW, et al. Outcome of pregnancy in women with congenital heart disease: a literature review. J Am </a:t>
            </a:r>
            <a:r>
              <a:rPr lang="en-IN" sz="1600" dirty="0" err="1" smtClean="0">
                <a:solidFill>
                  <a:srgbClr val="FFFF00"/>
                </a:solidFill>
                <a:latin typeface="Calibri" pitchFamily="34" charset="0"/>
              </a:rPr>
              <a:t>Coll</a:t>
            </a:r>
            <a:r>
              <a:rPr lang="en-IN" sz="16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IN" sz="1600" dirty="0" err="1" smtClean="0">
                <a:solidFill>
                  <a:srgbClr val="FFFF00"/>
                </a:solidFill>
                <a:latin typeface="Calibri" pitchFamily="34" charset="0"/>
              </a:rPr>
              <a:t>Cardiol</a:t>
            </a:r>
            <a:r>
              <a:rPr lang="en-IN" sz="1600" dirty="0" smtClean="0">
                <a:solidFill>
                  <a:srgbClr val="FFFF00"/>
                </a:solidFill>
                <a:latin typeface="Calibri" pitchFamily="34" charset="0"/>
              </a:rPr>
              <a:t> 2007; 49:2303</a:t>
            </a:r>
            <a:r>
              <a:rPr lang="en-IN" sz="1600" dirty="0" smtClean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2400" b="1" dirty="0" smtClean="0">
                <a:latin typeface="Calibri" pitchFamily="34" charset="0"/>
              </a:rPr>
              <a:t>GENERAL CONSIDERATIONS </a:t>
            </a:r>
            <a:r>
              <a:rPr lang="en-IN" sz="2400" dirty="0" smtClean="0">
                <a:latin typeface="Calibri" pitchFamily="34" charset="0"/>
              </a:rPr>
              <a:t> </a:t>
            </a:r>
          </a:p>
          <a:p>
            <a:pPr>
              <a:buNone/>
            </a:pPr>
            <a:endParaRPr lang="en-IN" sz="2400" dirty="0" smtClean="0">
              <a:latin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The size of the defect</a:t>
            </a:r>
          </a:p>
          <a:p>
            <a:r>
              <a:rPr lang="en-IN" sz="2400" dirty="0" smtClean="0">
                <a:latin typeface="Calibri" pitchFamily="34" charset="0"/>
              </a:rPr>
              <a:t>The likelihood of spontaneous closure or decrease in size over time</a:t>
            </a:r>
          </a:p>
          <a:p>
            <a:r>
              <a:rPr lang="en-IN" sz="2400" dirty="0" smtClean="0">
                <a:latin typeface="Calibri" pitchFamily="34" charset="0"/>
              </a:rPr>
              <a:t>The involvement of one or more cardiac valves</a:t>
            </a:r>
          </a:p>
          <a:p>
            <a:r>
              <a:rPr lang="en-IN" sz="2400" dirty="0" smtClean="0">
                <a:latin typeface="Calibri" pitchFamily="34" charset="0"/>
              </a:rPr>
              <a:t>The anticipated difficulty and effectiveness of surgical closure</a:t>
            </a:r>
          </a:p>
          <a:p>
            <a:endParaRPr lang="en-IN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Small VSD 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IN" sz="2400" dirty="0" smtClean="0">
                <a:latin typeface="Calibri" pitchFamily="34" charset="0"/>
              </a:rPr>
              <a:t> Infants who remain asymptomatic at 3-4 weeks visit  </a:t>
            </a:r>
          </a:p>
          <a:p>
            <a:pPr>
              <a:buNone/>
            </a:pPr>
            <a:r>
              <a:rPr lang="en-IN" sz="2400" dirty="0" smtClean="0">
                <a:latin typeface="Calibri" pitchFamily="34" charset="0"/>
              </a:rPr>
              <a:t>	-- follow-up at  8-10 weeks of age  </a:t>
            </a:r>
          </a:p>
          <a:p>
            <a:pPr>
              <a:buNone/>
            </a:pPr>
            <a:r>
              <a:rPr lang="en-IN" sz="2400" dirty="0" smtClean="0">
                <a:latin typeface="Calibri" pitchFamily="34" charset="0"/>
              </a:rPr>
              <a:t>	-- continue to have a murmur, asymptomatic and growing well  </a:t>
            </a:r>
          </a:p>
          <a:p>
            <a:pPr>
              <a:buNone/>
            </a:pPr>
            <a:r>
              <a:rPr lang="en-IN" sz="2400" dirty="0" smtClean="0">
                <a:latin typeface="Calibri" pitchFamily="34" charset="0"/>
              </a:rPr>
              <a:t>	-- review at 12 months of age </a:t>
            </a:r>
          </a:p>
          <a:p>
            <a:pPr>
              <a:buNone/>
            </a:pPr>
            <a:r>
              <a:rPr lang="en-IN" sz="2400" dirty="0" smtClean="0">
                <a:latin typeface="Calibri" pitchFamily="34" charset="0"/>
              </a:rPr>
              <a:t>	-- If the murmur is gone, repeat ECHO is not necessary, unless clinical concerns arise (</a:t>
            </a:r>
            <a:r>
              <a:rPr lang="en-IN" sz="2400" dirty="0" err="1" smtClean="0">
                <a:latin typeface="Calibri" pitchFamily="34" charset="0"/>
              </a:rPr>
              <a:t>ie</a:t>
            </a:r>
            <a:r>
              <a:rPr lang="en-IN" sz="2400" dirty="0" smtClean="0">
                <a:latin typeface="Calibri" pitchFamily="34" charset="0"/>
              </a:rPr>
              <a:t>, </a:t>
            </a:r>
            <a:r>
              <a:rPr lang="en-IN" sz="2400" dirty="0" err="1" smtClean="0">
                <a:latin typeface="Calibri" pitchFamily="34" charset="0"/>
              </a:rPr>
              <a:t>endocarditis</a:t>
            </a:r>
            <a:r>
              <a:rPr lang="en-IN" sz="2400" dirty="0" smtClean="0">
                <a:latin typeface="Calibri" pitchFamily="34" charset="0"/>
              </a:rPr>
              <a:t>) </a:t>
            </a:r>
          </a:p>
          <a:p>
            <a:pPr>
              <a:buNone/>
            </a:pPr>
            <a:r>
              <a:rPr lang="en-IN" sz="2400" dirty="0" smtClean="0">
                <a:latin typeface="Calibri" pitchFamily="34" charset="0"/>
              </a:rPr>
              <a:t>	-- closure is associated with </a:t>
            </a:r>
            <a:r>
              <a:rPr lang="en-IN" sz="2400" dirty="0" err="1" smtClean="0">
                <a:latin typeface="Calibri" pitchFamily="34" charset="0"/>
              </a:rPr>
              <a:t>aneurysmal</a:t>
            </a:r>
            <a:r>
              <a:rPr lang="en-IN" sz="2400" dirty="0" smtClean="0">
                <a:latin typeface="Calibri" pitchFamily="34" charset="0"/>
              </a:rPr>
              <a:t> tissue should be followed every  2-3 years to monitor the possible development of RVOT obstruction</a:t>
            </a:r>
          </a:p>
          <a:p>
            <a:pPr>
              <a:buNone/>
            </a:pPr>
            <a:r>
              <a:rPr lang="en-IN" sz="2400" dirty="0" smtClean="0">
                <a:latin typeface="Calibri" pitchFamily="34" charset="0"/>
              </a:rPr>
              <a:t>	</a:t>
            </a:r>
          </a:p>
          <a:p>
            <a:pPr>
              <a:buNone/>
            </a:pPr>
            <a:r>
              <a:rPr lang="en-IN" sz="2400" dirty="0" smtClean="0">
                <a:latin typeface="Calibri" pitchFamily="34" charset="0"/>
              </a:rPr>
              <a:t>	-- ECHO  to verify the diagnosis and to evaluate the presence of complicating features (</a:t>
            </a:r>
            <a:r>
              <a:rPr lang="en-IN" sz="2400" dirty="0" err="1" smtClean="0">
                <a:latin typeface="Calibri" pitchFamily="34" charset="0"/>
              </a:rPr>
              <a:t>subaortic</a:t>
            </a:r>
            <a:r>
              <a:rPr lang="en-IN" sz="2400" dirty="0" smtClean="0">
                <a:latin typeface="Calibri" pitchFamily="34" charset="0"/>
              </a:rPr>
              <a:t> </a:t>
            </a:r>
            <a:r>
              <a:rPr lang="en-IN" sz="2400" dirty="0" err="1" smtClean="0">
                <a:latin typeface="Calibri" pitchFamily="34" charset="0"/>
              </a:rPr>
              <a:t>stenosis</a:t>
            </a:r>
            <a:r>
              <a:rPr lang="en-IN" sz="2400" dirty="0" smtClean="0">
                <a:latin typeface="Calibri" pitchFamily="34" charset="0"/>
              </a:rPr>
              <a:t>, right ventricular outflow obstruction, or aortic valve abnormalities)</a:t>
            </a:r>
          </a:p>
          <a:p>
            <a:endParaRPr lang="en-IN" sz="24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3124200"/>
            <a:ext cx="7162800" cy="1752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latin typeface="Calibri" pitchFamily="34" charset="0"/>
              </a:rPr>
              <a:t>-- If the murmur persists at the 12-month </a:t>
            </a:r>
            <a:endParaRPr lang="en-IN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Moderate to large VSD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IN" b="1" dirty="0" smtClean="0">
                <a:latin typeface="Calibri" pitchFamily="34" charset="0"/>
              </a:rPr>
              <a:t> </a:t>
            </a:r>
            <a:r>
              <a:rPr lang="en-IN" dirty="0" smtClean="0">
                <a:latin typeface="Calibri" pitchFamily="34" charset="0"/>
              </a:rPr>
              <a:t>Usually become symptomatic  as PVR declines</a:t>
            </a:r>
          </a:p>
          <a:p>
            <a:r>
              <a:rPr lang="en-IN" dirty="0" smtClean="0">
                <a:latin typeface="Calibri" pitchFamily="34" charset="0"/>
              </a:rPr>
              <a:t>Frequency of follow-up depends upon the progression of symptoms and the response to medical therapy</a:t>
            </a:r>
          </a:p>
          <a:p>
            <a:r>
              <a:rPr lang="en-IN" dirty="0" smtClean="0">
                <a:latin typeface="Calibri" pitchFamily="34" charset="0"/>
              </a:rPr>
              <a:t>Monitor the infant for  HF and for changes in physical examination</a:t>
            </a:r>
          </a:p>
          <a:p>
            <a:r>
              <a:rPr lang="en-IN" dirty="0" smtClean="0">
                <a:latin typeface="Calibri" pitchFamily="34" charset="0"/>
              </a:rPr>
              <a:t>Children older than 2 years whose defects have not closed should undergo ECHO if outflow tract obstruction or aortic regurgitation is suspected</a:t>
            </a:r>
          </a:p>
          <a:p>
            <a:r>
              <a:rPr lang="en-IN" dirty="0" smtClean="0">
                <a:latin typeface="Calibri" pitchFamily="34" charset="0"/>
              </a:rPr>
              <a:t>Medical therapy should be instituted in infants with obvious cardiac failure</a:t>
            </a:r>
          </a:p>
          <a:p>
            <a:r>
              <a:rPr lang="en-IN" dirty="0" smtClean="0">
                <a:latin typeface="Calibri" pitchFamily="34" charset="0"/>
              </a:rPr>
              <a:t> Infants who respond to medical therapy can be followed for spontaneous closure</a:t>
            </a:r>
          </a:p>
          <a:p>
            <a:r>
              <a:rPr lang="en-IN" dirty="0" smtClean="0">
                <a:latin typeface="Calibri" pitchFamily="34" charset="0"/>
              </a:rPr>
              <a:t>Pulmonary arterial pressure</a:t>
            </a:r>
          </a:p>
          <a:p>
            <a:pPr lvl="1"/>
            <a:r>
              <a:rPr lang="en-IN" dirty="0" smtClean="0">
                <a:latin typeface="Calibri" pitchFamily="34" charset="0"/>
              </a:rPr>
              <a:t> &lt; 50 % of systemic arterial pressure  -- risk of developing pulmonary vascular disease is low</a:t>
            </a:r>
          </a:p>
          <a:p>
            <a:pPr lvl="1"/>
            <a:r>
              <a:rPr lang="en-IN" dirty="0" smtClean="0">
                <a:latin typeface="Calibri" pitchFamily="34" charset="0"/>
              </a:rPr>
              <a:t>&gt;50 % of systemic arterial pressure are at risk to develop pulmonary vascular disease</a:t>
            </a:r>
          </a:p>
          <a:p>
            <a:r>
              <a:rPr lang="en-IN" dirty="0" smtClean="0">
                <a:latin typeface="Calibri" pitchFamily="34" charset="0"/>
              </a:rPr>
              <a:t>If PAP remains elevated and/or shunt ratio &gt;2:1 repair is undertaken in the first year</a:t>
            </a:r>
          </a:p>
          <a:p>
            <a:endParaRPr lang="en-IN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Medical 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Calibri" pitchFamily="34" charset="0"/>
              </a:rPr>
              <a:t>Goals of therapy: </a:t>
            </a:r>
          </a:p>
          <a:p>
            <a:pPr lvl="1"/>
            <a:r>
              <a:rPr lang="en-IN" dirty="0" smtClean="0">
                <a:latin typeface="Calibri" pitchFamily="34" charset="0"/>
              </a:rPr>
              <a:t>relief of symptoms </a:t>
            </a:r>
          </a:p>
          <a:p>
            <a:pPr lvl="1"/>
            <a:r>
              <a:rPr lang="en-IN" dirty="0" smtClean="0">
                <a:latin typeface="Calibri" pitchFamily="34" charset="0"/>
              </a:rPr>
              <a:t>normalization of growth</a:t>
            </a:r>
          </a:p>
          <a:p>
            <a:pPr lvl="1"/>
            <a:r>
              <a:rPr lang="en-IN" dirty="0" smtClean="0">
                <a:latin typeface="Calibri" pitchFamily="34" charset="0"/>
              </a:rPr>
              <a:t>minimization of frequency and severity of respiratory infections</a:t>
            </a:r>
          </a:p>
          <a:p>
            <a:r>
              <a:rPr lang="en-IN" sz="2400" dirty="0" smtClean="0">
                <a:latin typeface="Calibri" pitchFamily="34" charset="0"/>
              </a:rPr>
              <a:t>Response to medical therapy -- postpone and possibly avoid the need for surgical correction</a:t>
            </a:r>
          </a:p>
          <a:p>
            <a:r>
              <a:rPr lang="en-IN" sz="2400" dirty="0" smtClean="0">
                <a:latin typeface="Calibri" pitchFamily="34" charset="0"/>
              </a:rPr>
              <a:t> 50% of patients with moderate to large VSDs continue to have </a:t>
            </a:r>
            <a:r>
              <a:rPr lang="en-IN" sz="2400" dirty="0" err="1" smtClean="0">
                <a:latin typeface="Calibri" pitchFamily="34" charset="0"/>
              </a:rPr>
              <a:t>tachypnea</a:t>
            </a:r>
            <a:r>
              <a:rPr lang="en-IN" sz="2400" dirty="0" smtClean="0">
                <a:latin typeface="Calibri" pitchFamily="34" charset="0"/>
              </a:rPr>
              <a:t> and or/failure to thrive despite maximum medical management</a:t>
            </a:r>
          </a:p>
          <a:p>
            <a:pPr lvl="1"/>
            <a:r>
              <a:rPr lang="en-IN" dirty="0" smtClean="0">
                <a:latin typeface="Calibri" pitchFamily="34" charset="0"/>
              </a:rPr>
              <a:t>These patients undergo surgical closure in infancy  before  6m of age (3m in children with </a:t>
            </a:r>
            <a:r>
              <a:rPr lang="en-IN" dirty="0" err="1" smtClean="0">
                <a:latin typeface="Calibri" pitchFamily="34" charset="0"/>
              </a:rPr>
              <a:t>Trisomy</a:t>
            </a:r>
            <a:r>
              <a:rPr lang="en-IN" dirty="0" smtClean="0">
                <a:latin typeface="Calibri" pitchFamily="34" charset="0"/>
              </a:rPr>
              <a:t> 21) before the development of irreversible pulmonary hypertension</a:t>
            </a:r>
          </a:p>
          <a:p>
            <a:endParaRPr lang="en-IN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Dietary interventions 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77500" lnSpcReduction="20000"/>
          </a:bodyPr>
          <a:lstStyle/>
          <a:p>
            <a:r>
              <a:rPr lang="en-IN" dirty="0" smtClean="0">
                <a:latin typeface="Calibri" pitchFamily="34" charset="0"/>
              </a:rPr>
              <a:t> Facilitate weight gain in infants with moderate to large VSDs</a:t>
            </a:r>
          </a:p>
          <a:p>
            <a:r>
              <a:rPr lang="en-IN" dirty="0" smtClean="0">
                <a:latin typeface="Calibri" pitchFamily="34" charset="0"/>
              </a:rPr>
              <a:t>Increased caloric needs due to an increased metabolic demand  (150 kcal/kg per day)</a:t>
            </a:r>
          </a:p>
          <a:p>
            <a:r>
              <a:rPr lang="en-IN" dirty="0" smtClean="0">
                <a:latin typeface="Calibri" pitchFamily="34" charset="0"/>
              </a:rPr>
              <a:t>Increased pulmonary blood flow  -- tire with feeding -- difficulty ingesting   daily caloric requirement</a:t>
            </a:r>
          </a:p>
          <a:p>
            <a:r>
              <a:rPr lang="en-IN" dirty="0" smtClean="0">
                <a:latin typeface="Calibri" pitchFamily="34" charset="0"/>
              </a:rPr>
              <a:t>Addition of carbohydrate and/or medium chain triglyceride preparations – Increase the caloric density of feedings</a:t>
            </a:r>
          </a:p>
          <a:p>
            <a:r>
              <a:rPr lang="en-IN" dirty="0" smtClean="0">
                <a:latin typeface="Calibri" pitchFamily="34" charset="0"/>
              </a:rPr>
              <a:t>Fluid restriction is usually counterproductive since delivery of adequate calories is made more difficult</a:t>
            </a:r>
          </a:p>
          <a:p>
            <a:r>
              <a:rPr lang="en-IN" dirty="0" smtClean="0">
                <a:latin typeface="Calibri" pitchFamily="34" charset="0"/>
              </a:rPr>
              <a:t>Diuretic therapy -- to reduce volume overload</a:t>
            </a:r>
          </a:p>
          <a:p>
            <a:r>
              <a:rPr lang="en-IN" dirty="0" smtClean="0">
                <a:latin typeface="Calibri" pitchFamily="34" charset="0"/>
              </a:rPr>
              <a:t>supplemental iron --  to increase the </a:t>
            </a:r>
            <a:r>
              <a:rPr lang="en-IN" dirty="0" err="1" smtClean="0">
                <a:latin typeface="Calibri" pitchFamily="34" charset="0"/>
              </a:rPr>
              <a:t>hematocrit</a:t>
            </a:r>
            <a:r>
              <a:rPr lang="en-IN" dirty="0" smtClean="0">
                <a:latin typeface="Calibri" pitchFamily="34" charset="0"/>
              </a:rPr>
              <a:t> and oxygen carrying capacity in iron deficiency </a:t>
            </a:r>
            <a:r>
              <a:rPr lang="en-IN" dirty="0" err="1" smtClean="0">
                <a:latin typeface="Calibri" pitchFamily="34" charset="0"/>
              </a:rPr>
              <a:t>anemia</a:t>
            </a:r>
            <a:endParaRPr lang="en-IN" dirty="0" smtClean="0">
              <a:latin typeface="Calibri" pitchFamily="34" charset="0"/>
            </a:endParaRPr>
          </a:p>
          <a:p>
            <a:r>
              <a:rPr lang="en-IN" dirty="0" smtClean="0">
                <a:latin typeface="Calibri" pitchFamily="34" charset="0"/>
              </a:rPr>
              <a:t>Assess growth parameters every two weeks</a:t>
            </a:r>
          </a:p>
          <a:p>
            <a:r>
              <a:rPr lang="en-IN" dirty="0" smtClean="0">
                <a:latin typeface="Calibri" pitchFamily="34" charset="0"/>
              </a:rPr>
              <a:t>Unmet nutritional needs – affects length and head circumference</a:t>
            </a:r>
          </a:p>
          <a:p>
            <a:r>
              <a:rPr lang="en-IN" dirty="0" smtClean="0">
                <a:latin typeface="Calibri" pitchFamily="34" charset="0"/>
              </a:rPr>
              <a:t>Requirement of </a:t>
            </a:r>
            <a:r>
              <a:rPr lang="en-IN" dirty="0" err="1" smtClean="0">
                <a:latin typeface="Calibri" pitchFamily="34" charset="0"/>
              </a:rPr>
              <a:t>nasogastric</a:t>
            </a:r>
            <a:r>
              <a:rPr lang="en-IN" dirty="0" smtClean="0">
                <a:latin typeface="Calibri" pitchFamily="34" charset="0"/>
              </a:rPr>
              <a:t> bolus, </a:t>
            </a:r>
            <a:r>
              <a:rPr lang="en-IN" dirty="0" err="1" smtClean="0">
                <a:latin typeface="Calibri" pitchFamily="34" charset="0"/>
              </a:rPr>
              <a:t>nighttime</a:t>
            </a:r>
            <a:r>
              <a:rPr lang="en-IN" dirty="0" smtClean="0">
                <a:latin typeface="Calibri" pitchFamily="34" charset="0"/>
              </a:rPr>
              <a:t>, or continuous feedings indicate the need for  closure of the VSD</a:t>
            </a:r>
          </a:p>
          <a:p>
            <a:endParaRPr lang="en-IN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Pharmacologic therapy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Diuretics </a:t>
            </a:r>
            <a:endParaRPr lang="en-IN" dirty="0" smtClean="0"/>
          </a:p>
          <a:p>
            <a:r>
              <a:rPr lang="en-IN" b="1" dirty="0" smtClean="0"/>
              <a:t>ACE inhibitors </a:t>
            </a:r>
            <a:r>
              <a:rPr lang="en-IN" dirty="0" smtClean="0"/>
              <a:t> </a:t>
            </a:r>
          </a:p>
          <a:p>
            <a:r>
              <a:rPr lang="en-IN" b="1" dirty="0" err="1" smtClean="0"/>
              <a:t>Digoxin</a:t>
            </a:r>
            <a:r>
              <a:rPr lang="en-IN" b="1" dirty="0" smtClean="0"/>
              <a:t> 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534400" cy="5562600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Intractable heart failure or respiratory symptoms during the 1st  3months of life</a:t>
            </a: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Growth failure,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increasing  PVR older than 3 months </a:t>
            </a: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VSD with PVR more than 4 unit during  6-12 months</a:t>
            </a:r>
          </a:p>
          <a:p>
            <a:pPr marL="0" indent="0">
              <a:buClr>
                <a:srgbClr val="FFC000"/>
              </a:buClr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VSD with elevated PVR first seen after infancy</a:t>
            </a: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Moderate VSD with no size change in childhood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Indications for closure</a:t>
            </a:r>
            <a:endParaRPr lang="en-US" sz="3600" b="1" dirty="0">
              <a:solidFill>
                <a:srgbClr val="FFFF00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534400" cy="5562600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Most common congenital heart defect in children</a:t>
            </a:r>
          </a:p>
          <a:p>
            <a:pPr marL="514350" indent="-51435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Isolated VSD </a:t>
            </a: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20 – 30% of all CHD</a:t>
            </a:r>
          </a:p>
          <a:p>
            <a:pPr marL="514350" indent="-51435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1099566" lvl="2" indent="-5143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Echo studies- 5 to 50 per 1,000  newborns </a:t>
            </a:r>
          </a:p>
          <a:p>
            <a:pPr marL="514350" indent="-514350" algn="r">
              <a:buClr>
                <a:srgbClr val="FFC000"/>
              </a:buClr>
              <a:buNone/>
            </a:pPr>
            <a:r>
              <a:rPr lang="en-US" sz="18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Ooshima</a:t>
            </a:r>
            <a:r>
              <a:rPr lang="en-US" sz="1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A</a:t>
            </a:r>
            <a:r>
              <a:rPr lang="en-US" sz="18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et al</a:t>
            </a:r>
            <a:r>
              <a:rPr lang="en-US" sz="1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Cardiology 1995;86:402-406</a:t>
            </a:r>
            <a:r>
              <a:rPr lang="en-US" sz="2400" i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514350" indent="-514350" algn="r">
              <a:buClr>
                <a:srgbClr val="FFC000"/>
              </a:buClr>
              <a:buNone/>
            </a:pPr>
            <a:endParaRPr lang="en-US" sz="2400" i="1" dirty="0" smtClean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Muscular VSD – In 5% of newborns</a:t>
            </a:r>
          </a:p>
          <a:p>
            <a:pPr>
              <a:buNone/>
            </a:pPr>
            <a:r>
              <a:rPr lang="en-IN" sz="1400" dirty="0" smtClean="0"/>
              <a:t>	</a:t>
            </a:r>
            <a:r>
              <a:rPr lang="en-IN" sz="1400" dirty="0" err="1" smtClean="0">
                <a:solidFill>
                  <a:srgbClr val="FFFF00"/>
                </a:solidFill>
              </a:rPr>
              <a:t>Roguin</a:t>
            </a:r>
            <a:r>
              <a:rPr lang="en-IN" sz="1400" dirty="0" smtClean="0">
                <a:solidFill>
                  <a:srgbClr val="FFFF00"/>
                </a:solidFill>
              </a:rPr>
              <a:t> N et al.,  High prevalence of muscular ventricular </a:t>
            </a:r>
            <a:r>
              <a:rPr lang="en-IN" sz="1400" dirty="0" err="1" smtClean="0">
                <a:solidFill>
                  <a:srgbClr val="FFFF00"/>
                </a:solidFill>
              </a:rPr>
              <a:t>septal</a:t>
            </a:r>
            <a:r>
              <a:rPr lang="en-IN" sz="1400" dirty="0" smtClean="0">
                <a:solidFill>
                  <a:srgbClr val="FFFF00"/>
                </a:solidFill>
              </a:rPr>
              <a:t> defect in neonates. J Am </a:t>
            </a:r>
            <a:r>
              <a:rPr lang="en-IN" sz="1400" dirty="0" err="1" smtClean="0">
                <a:solidFill>
                  <a:srgbClr val="FFFF00"/>
                </a:solidFill>
              </a:rPr>
              <a:t>Coll</a:t>
            </a:r>
            <a:r>
              <a:rPr lang="en-IN" sz="1400" dirty="0" smtClean="0">
                <a:solidFill>
                  <a:srgbClr val="FFFF00"/>
                </a:solidFill>
              </a:rPr>
              <a:t> </a:t>
            </a:r>
            <a:r>
              <a:rPr lang="en-IN" sz="1400" dirty="0" err="1" smtClean="0">
                <a:solidFill>
                  <a:srgbClr val="FFFF00"/>
                </a:solidFill>
              </a:rPr>
              <a:t>Cardiol</a:t>
            </a:r>
            <a:r>
              <a:rPr lang="en-IN" sz="1400" dirty="0" smtClean="0">
                <a:solidFill>
                  <a:srgbClr val="FFFF00"/>
                </a:solidFill>
              </a:rPr>
              <a:t> 1995;26: 1545–1548.</a:t>
            </a:r>
          </a:p>
          <a:p>
            <a:pPr>
              <a:buNone/>
            </a:pPr>
            <a:endParaRPr lang="en-US" sz="14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No sex preference , except in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subarterial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defect</a:t>
            </a:r>
          </a:p>
          <a:p>
            <a:pPr marL="514350" indent="-51435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Incidence </a:t>
            </a:r>
            <a:endParaRPr lang="en-US" sz="5400" b="1" dirty="0">
              <a:solidFill>
                <a:srgbClr val="FFFF00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VSD in an adult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Calibri" pitchFamily="34" charset="0"/>
              </a:rPr>
              <a:t>2008  ACC/AHA adult congenital heart disease guidelines </a:t>
            </a:r>
          </a:p>
          <a:p>
            <a:pPr>
              <a:buNone/>
            </a:pPr>
            <a:r>
              <a:rPr lang="en-IN" sz="2400" dirty="0" smtClean="0">
                <a:latin typeface="Calibri" pitchFamily="34" charset="0"/>
              </a:rPr>
              <a:t/>
            </a:r>
            <a:br>
              <a:rPr lang="en-IN" sz="2400" dirty="0" smtClean="0">
                <a:latin typeface="Calibri" pitchFamily="34" charset="0"/>
              </a:rPr>
            </a:br>
            <a:r>
              <a:rPr lang="en-IN" sz="2400" dirty="0" smtClean="0">
                <a:latin typeface="Calibri" pitchFamily="34" charset="0"/>
              </a:rPr>
              <a:t>Indications for closure</a:t>
            </a:r>
          </a:p>
          <a:p>
            <a:r>
              <a:rPr lang="en-IN" sz="2400" dirty="0" err="1" smtClean="0">
                <a:latin typeface="Calibri" pitchFamily="34" charset="0"/>
              </a:rPr>
              <a:t>Qp</a:t>
            </a:r>
            <a:r>
              <a:rPr lang="en-IN" sz="2400" dirty="0" smtClean="0">
                <a:latin typeface="Calibri" pitchFamily="34" charset="0"/>
              </a:rPr>
              <a:t>/Qs ≥2 and clinical evidence of LV volume overload</a:t>
            </a:r>
          </a:p>
          <a:p>
            <a:r>
              <a:rPr lang="en-IN" sz="2400" dirty="0" smtClean="0">
                <a:latin typeface="Calibri" pitchFamily="34" charset="0"/>
              </a:rPr>
              <a:t>History of infective </a:t>
            </a:r>
            <a:r>
              <a:rPr lang="en-IN" sz="2400" dirty="0" err="1" smtClean="0">
                <a:latin typeface="Calibri" pitchFamily="34" charset="0"/>
              </a:rPr>
              <a:t>endocarditis</a:t>
            </a:r>
            <a:endParaRPr lang="en-IN" sz="2400" dirty="0" smtClean="0">
              <a:latin typeface="Calibri" pitchFamily="34" charset="0"/>
            </a:endParaRPr>
          </a:p>
          <a:p>
            <a:r>
              <a:rPr lang="en-IN" sz="2400" dirty="0" err="1" smtClean="0">
                <a:latin typeface="Calibri" pitchFamily="34" charset="0"/>
              </a:rPr>
              <a:t>Qp</a:t>
            </a:r>
            <a:r>
              <a:rPr lang="en-IN" sz="2400" dirty="0" smtClean="0">
                <a:latin typeface="Calibri" pitchFamily="34" charset="0"/>
              </a:rPr>
              <a:t>/Qs ≥1.5 with pulmonary artery pressure less than two thirds of systemic pressure and PVR is less than two thirds of systemic vascular resistance</a:t>
            </a:r>
          </a:p>
          <a:p>
            <a:r>
              <a:rPr lang="en-IN" sz="2400" dirty="0" err="1" smtClean="0">
                <a:latin typeface="Calibri" pitchFamily="34" charset="0"/>
              </a:rPr>
              <a:t>Qp</a:t>
            </a:r>
            <a:r>
              <a:rPr lang="en-IN" sz="2400" dirty="0" smtClean="0">
                <a:latin typeface="Calibri" pitchFamily="34" charset="0"/>
              </a:rPr>
              <a:t>/Qs ≥1.5 in the presence of LV systolic or diastolic dysfunction or failure</a:t>
            </a:r>
          </a:p>
          <a:p>
            <a:r>
              <a:rPr lang="en-IN" sz="2400" dirty="0" smtClean="0">
                <a:latin typeface="Calibri" pitchFamily="34" charset="0"/>
              </a:rPr>
              <a:t>Closure of a VSD is </a:t>
            </a:r>
            <a:r>
              <a:rPr lang="en-IN" sz="2400" b="1" dirty="0" smtClean="0">
                <a:latin typeface="Calibri" pitchFamily="34" charset="0"/>
              </a:rPr>
              <a:t>not </a:t>
            </a:r>
            <a:r>
              <a:rPr lang="en-IN" sz="2400" dirty="0" smtClean="0">
                <a:latin typeface="Calibri" pitchFamily="34" charset="0"/>
              </a:rPr>
              <a:t>recommended in patients with severe irreversible pulmonary artery hypertension</a:t>
            </a:r>
          </a:p>
          <a:p>
            <a:pPr>
              <a:buNone/>
            </a:pPr>
            <a:endParaRPr lang="en-IN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Prognosis  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IN" sz="2600" dirty="0" smtClean="0">
                <a:latin typeface="Calibri" pitchFamily="34" charset="0"/>
              </a:rPr>
              <a:t>In the NHS-2 study of 1252 patients with VSDs who were followed for &gt;15 years</a:t>
            </a:r>
          </a:p>
          <a:p>
            <a:pPr>
              <a:buNone/>
            </a:pPr>
            <a:r>
              <a:rPr lang="en-IN" sz="2600" dirty="0" smtClean="0">
                <a:latin typeface="Calibri" pitchFamily="34" charset="0"/>
              </a:rPr>
              <a:t>	20 year survival rate</a:t>
            </a:r>
          </a:p>
          <a:p>
            <a:pPr lvl="1"/>
            <a:r>
              <a:rPr lang="en-IN" dirty="0" smtClean="0">
                <a:latin typeface="Calibri" pitchFamily="34" charset="0"/>
              </a:rPr>
              <a:t>Overall -- 87 %</a:t>
            </a:r>
          </a:p>
          <a:p>
            <a:pPr lvl="1"/>
            <a:r>
              <a:rPr lang="en-IN" dirty="0" smtClean="0">
                <a:latin typeface="Calibri" pitchFamily="34" charset="0"/>
              </a:rPr>
              <a:t>With normal PASP-- 97 %  </a:t>
            </a:r>
          </a:p>
          <a:p>
            <a:pPr lvl="1"/>
            <a:r>
              <a:rPr lang="en-IN" dirty="0" smtClean="0">
                <a:latin typeface="Calibri" pitchFamily="34" charset="0"/>
              </a:rPr>
              <a:t>With </a:t>
            </a:r>
            <a:r>
              <a:rPr lang="en-IN" dirty="0" err="1" smtClean="0">
                <a:latin typeface="Calibri" pitchFamily="34" charset="0"/>
              </a:rPr>
              <a:t>Eisenmenger</a:t>
            </a:r>
            <a:r>
              <a:rPr lang="en-IN" dirty="0" smtClean="0">
                <a:latin typeface="Calibri" pitchFamily="34" charset="0"/>
              </a:rPr>
              <a:t> complex -- 54 %</a:t>
            </a:r>
          </a:p>
          <a:p>
            <a:r>
              <a:rPr lang="en-IN" sz="2600" dirty="0" smtClean="0">
                <a:latin typeface="Calibri" pitchFamily="34" charset="0"/>
              </a:rPr>
              <a:t>Most common causes of death</a:t>
            </a:r>
          </a:p>
          <a:p>
            <a:pPr lvl="1"/>
            <a:r>
              <a:rPr lang="en-IN" dirty="0" smtClean="0">
                <a:latin typeface="Calibri" pitchFamily="34" charset="0"/>
              </a:rPr>
              <a:t>Heart failure and sudden death</a:t>
            </a:r>
          </a:p>
          <a:p>
            <a:pPr lvl="1"/>
            <a:r>
              <a:rPr lang="en-IN" dirty="0" smtClean="0">
                <a:latin typeface="Calibri" pitchFamily="34" charset="0"/>
              </a:rPr>
              <a:t>Pulmonary embolism, myocardial infarction, and </a:t>
            </a:r>
            <a:r>
              <a:rPr lang="en-IN" dirty="0" err="1" smtClean="0">
                <a:latin typeface="Calibri" pitchFamily="34" charset="0"/>
              </a:rPr>
              <a:t>endocarditis</a:t>
            </a:r>
            <a:endParaRPr lang="en-IN" dirty="0" smtClean="0">
              <a:latin typeface="Calibri" pitchFamily="34" charset="0"/>
            </a:endParaRPr>
          </a:p>
          <a:p>
            <a:r>
              <a:rPr lang="en-IN" sz="2600" dirty="0" smtClean="0">
                <a:latin typeface="Calibri" pitchFamily="34" charset="0"/>
              </a:rPr>
              <a:t>Requirement of VSD closure in medically managed patients</a:t>
            </a:r>
          </a:p>
          <a:p>
            <a:pPr lvl="1"/>
            <a:r>
              <a:rPr lang="en-IN" dirty="0" smtClean="0">
                <a:latin typeface="Calibri" pitchFamily="34" charset="0"/>
              </a:rPr>
              <a:t>Overall – 33%</a:t>
            </a:r>
          </a:p>
          <a:p>
            <a:pPr lvl="1"/>
            <a:r>
              <a:rPr lang="en-IN" dirty="0" smtClean="0">
                <a:latin typeface="Calibri" pitchFamily="34" charset="0"/>
              </a:rPr>
              <a:t> Small VSD - &lt; 1%  (mean 7 year follow-up)</a:t>
            </a:r>
          </a:p>
          <a:p>
            <a:r>
              <a:rPr lang="en-IN" sz="2600" dirty="0" smtClean="0">
                <a:latin typeface="Calibri" pitchFamily="34" charset="0"/>
              </a:rPr>
              <a:t>The 2008 ACC/AHA guidelines recommended a follow-up assessment every 3-5 years</a:t>
            </a:r>
          </a:p>
          <a:p>
            <a:endParaRPr lang="en-IN" dirty="0" smtClean="0">
              <a:latin typeface="Calibri" pitchFamily="34" charset="0"/>
            </a:endParaRPr>
          </a:p>
          <a:p>
            <a:endParaRPr lang="en-IN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667000"/>
            <a:ext cx="8229600" cy="10668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ctr">
              <a:spcBef>
                <a:spcPct val="0"/>
              </a:spcBef>
            </a:pPr>
            <a:r>
              <a:rPr lang="en-US" sz="5400" b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 pitchFamily="34" charset="0"/>
              </a:rPr>
              <a:t>Patent Ductus Arteriosus</a:t>
            </a:r>
            <a:endParaRPr kumimoji="0" lang="en-US" sz="5400" b="1" i="0" u="none" strike="noStrike" kern="1200" cap="none" spc="0" normalizeH="0" baseline="0" noProof="0" dirty="0" smtClean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Lucida San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5791200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Functional closure in term infants  within  10–15 h</a:t>
            </a: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r>
              <a:rPr lang="en-IN" sz="2400" dirty="0" smtClean="0">
                <a:latin typeface="Calibri" pitchFamily="34" charset="0"/>
              </a:rPr>
              <a:t>Less than 30 weeks gestation -- PDA persists on the fourth day in 65 % of patients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Anatomical closure is usually complete - 3months</a:t>
            </a: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PDA-Continued patency in infants older than 3 months</a:t>
            </a:r>
          </a:p>
          <a:p>
            <a:pPr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Incidence : 5.3–11.0% (median 7.1%) of all congenital cardiac lesions </a:t>
            </a:r>
          </a:p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Introduction </a:t>
            </a:r>
            <a:endParaRPr lang="en-US" sz="4800" b="1" dirty="0">
              <a:solidFill>
                <a:srgbClr val="FFFF00"/>
              </a:solidFill>
              <a:latin typeface="Lucida Sans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39624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>
              <a:spcBef>
                <a:spcPct val="20000"/>
              </a:spcBef>
              <a:buClr>
                <a:srgbClr val="FFC000"/>
              </a:buClr>
              <a:buSzPct val="65000"/>
            </a:pP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Cassels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DE. The Ductus Arteriosus. 1973: 91.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Introduction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Calibri" pitchFamily="34" charset="0"/>
              </a:rPr>
              <a:t>2.9 per 10,000 live births  (population-based study of 400,000 term infants)</a:t>
            </a:r>
            <a:endParaRPr lang="en-US" sz="1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IN" sz="1400" dirty="0" smtClean="0"/>
              <a:t/>
            </a:r>
            <a:br>
              <a:rPr lang="en-IN" sz="1400" dirty="0" smtClean="0"/>
            </a:br>
            <a:r>
              <a:rPr lang="en-IN" sz="1400" dirty="0" err="1" smtClean="0">
                <a:solidFill>
                  <a:srgbClr val="FFFF00"/>
                </a:solidFill>
              </a:rPr>
              <a:t>Reller</a:t>
            </a:r>
            <a:r>
              <a:rPr lang="en-IN" sz="1400" dirty="0" smtClean="0">
                <a:solidFill>
                  <a:srgbClr val="FFFF00"/>
                </a:solidFill>
              </a:rPr>
              <a:t> MD et al. Prevalence of congenital heart defects in metropolitan Atlanta, 1998-2005. J </a:t>
            </a:r>
            <a:r>
              <a:rPr lang="en-IN" sz="1400" dirty="0" err="1" smtClean="0">
                <a:solidFill>
                  <a:srgbClr val="FFFF00"/>
                </a:solidFill>
              </a:rPr>
              <a:t>Pediatr</a:t>
            </a:r>
            <a:r>
              <a:rPr lang="en-IN" sz="1400" dirty="0" smtClean="0">
                <a:solidFill>
                  <a:srgbClr val="FFFF00"/>
                </a:solidFill>
              </a:rPr>
              <a:t> 2008; 153:807</a:t>
            </a:r>
          </a:p>
          <a:p>
            <a:pPr>
              <a:buNone/>
            </a:pPr>
            <a:endParaRPr lang="en-US" sz="1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1400" dirty="0" smtClean="0">
              <a:solidFill>
                <a:srgbClr val="FFFF00"/>
              </a:solidFill>
            </a:endParaRPr>
          </a:p>
          <a:p>
            <a:r>
              <a:rPr lang="en-IN" sz="2400" dirty="0" smtClean="0">
                <a:latin typeface="Calibri" pitchFamily="34" charset="0"/>
              </a:rPr>
              <a:t>Isolated PDA among term infants - 0.03 to 0.08 %</a:t>
            </a:r>
            <a:endParaRPr lang="en-IN" sz="3200" dirty="0" smtClean="0">
              <a:latin typeface="Calibri" pitchFamily="34" charset="0"/>
            </a:endParaRPr>
          </a:p>
          <a:p>
            <a:pPr>
              <a:buNone/>
            </a:pPr>
            <a:r>
              <a:rPr lang="en-IN" sz="2400" dirty="0" smtClean="0">
                <a:solidFill>
                  <a:srgbClr val="FFFF00"/>
                </a:solidFill>
              </a:rPr>
              <a:t>	</a:t>
            </a:r>
            <a:r>
              <a:rPr lang="en-IN" sz="1400" dirty="0" smtClean="0">
                <a:solidFill>
                  <a:srgbClr val="FFFF00"/>
                </a:solidFill>
              </a:rPr>
              <a:t>Hoffman JI, Kaplan S. The incidence of congenital heart disease. J Am </a:t>
            </a:r>
            <a:r>
              <a:rPr lang="en-IN" sz="1400" dirty="0" err="1" smtClean="0">
                <a:solidFill>
                  <a:srgbClr val="FFFF00"/>
                </a:solidFill>
              </a:rPr>
              <a:t>Coll</a:t>
            </a:r>
            <a:r>
              <a:rPr lang="en-IN" sz="1400" dirty="0" smtClean="0">
                <a:solidFill>
                  <a:srgbClr val="FFFF00"/>
                </a:solidFill>
              </a:rPr>
              <a:t> </a:t>
            </a:r>
            <a:r>
              <a:rPr lang="en-IN" sz="1400" dirty="0" err="1" smtClean="0">
                <a:solidFill>
                  <a:srgbClr val="FFFF00"/>
                </a:solidFill>
              </a:rPr>
              <a:t>Cardiol</a:t>
            </a:r>
            <a:r>
              <a:rPr lang="en-IN" sz="1400" dirty="0" smtClean="0">
                <a:solidFill>
                  <a:srgbClr val="FFFF00"/>
                </a:solidFill>
              </a:rPr>
              <a:t> 2002; 39:1890</a:t>
            </a:r>
          </a:p>
          <a:p>
            <a:pPr>
              <a:buNone/>
            </a:pPr>
            <a:endParaRPr lang="en-US" sz="1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IN" sz="1400" dirty="0" smtClean="0">
              <a:solidFill>
                <a:srgbClr val="FFFF00"/>
              </a:solidFill>
            </a:endParaRPr>
          </a:p>
          <a:p>
            <a:r>
              <a:rPr lang="en-IN" sz="2400" dirty="0" smtClean="0">
                <a:latin typeface="Calibri" pitchFamily="34" charset="0"/>
              </a:rPr>
              <a:t>In very low birth weight  infants (&lt; 1500 g)  - 30 %</a:t>
            </a:r>
            <a:endParaRPr lang="en-IN" sz="2400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IN" sz="1400" dirty="0" smtClean="0">
                <a:solidFill>
                  <a:srgbClr val="FFFF00"/>
                </a:solidFill>
              </a:rPr>
              <a:t>	Lemons JA et al. Very low birth weight outcomes of the  NICHD Neonatal Research Network. </a:t>
            </a:r>
            <a:r>
              <a:rPr lang="en-IN" sz="1400" dirty="0" err="1" smtClean="0">
                <a:solidFill>
                  <a:srgbClr val="FFFF00"/>
                </a:solidFill>
              </a:rPr>
              <a:t>Pediatrics</a:t>
            </a:r>
            <a:r>
              <a:rPr lang="en-IN" sz="1400" dirty="0" smtClean="0">
                <a:solidFill>
                  <a:srgbClr val="FFFF00"/>
                </a:solidFill>
              </a:rPr>
              <a:t> 2001; 107:E1</a:t>
            </a:r>
          </a:p>
          <a:p>
            <a:pPr>
              <a:buNone/>
            </a:pPr>
            <a:endParaRPr lang="en-IN" sz="2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	The incidence of silent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</a:rPr>
              <a:t>ductuses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 is not known </a:t>
            </a:r>
          </a:p>
          <a:p>
            <a:pPr>
              <a:buNone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	     (0.1–0.2% of the population may be affected) </a:t>
            </a:r>
          </a:p>
          <a:p>
            <a:pPr>
              <a:buNone/>
            </a:pP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600" dirty="0" smtClean="0">
                <a:latin typeface="Calibri" pitchFamily="34" charset="0"/>
                <a:cs typeface="Calibri" pitchFamily="34" charset="0"/>
              </a:rPr>
              <a:t>Incidence of re-patency of the arterial duct after initial closure  -- in 0.9%</a:t>
            </a:r>
          </a:p>
          <a:p>
            <a:pPr>
              <a:buNone/>
            </a:pPr>
            <a:r>
              <a:rPr lang="nl-NL" sz="2400" dirty="0" smtClean="0">
                <a:solidFill>
                  <a:srgbClr val="FFC000"/>
                </a:solidFill>
              </a:rPr>
              <a:t>	</a:t>
            </a:r>
            <a:r>
              <a:rPr lang="nl-NL" sz="1700" dirty="0" smtClean="0">
                <a:solidFill>
                  <a:srgbClr val="FFFF00"/>
                </a:solidFill>
              </a:rPr>
              <a:t>Raaijmaakers B  etal., </a:t>
            </a:r>
            <a:r>
              <a:rPr lang="en-US" sz="1700" dirty="0" smtClean="0">
                <a:solidFill>
                  <a:srgbClr val="FFFF00"/>
                </a:solidFill>
              </a:rPr>
              <a:t>Difficulties generated by the small, permanently patent, arterial duct. </a:t>
            </a:r>
            <a:r>
              <a:rPr lang="en-US" sz="1700" i="1" dirty="0" err="1" smtClean="0">
                <a:solidFill>
                  <a:srgbClr val="FFFF00"/>
                </a:solidFill>
              </a:rPr>
              <a:t>Cardiol</a:t>
            </a:r>
            <a:r>
              <a:rPr lang="en-US" sz="1700" i="1" dirty="0" smtClean="0">
                <a:solidFill>
                  <a:srgbClr val="FFFF00"/>
                </a:solidFill>
              </a:rPr>
              <a:t> Young 1999; </a:t>
            </a:r>
            <a:r>
              <a:rPr lang="en-US" sz="1700" b="1" i="1" dirty="0" smtClean="0">
                <a:solidFill>
                  <a:srgbClr val="FFFF00"/>
                </a:solidFill>
              </a:rPr>
              <a:t>9: 392–5.</a:t>
            </a:r>
            <a:endParaRPr lang="en-US" sz="17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Incidence of isolated PDA in term infants - 1 in 2,000</a:t>
            </a:r>
          </a:p>
          <a:p>
            <a:pPr marL="514350" indent="-514350">
              <a:buClr>
                <a:srgbClr val="FFC000"/>
              </a:buClr>
              <a:buNone/>
            </a:pP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		                                         </a:t>
            </a:r>
            <a:r>
              <a:rPr lang="en-US" sz="17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Carlgren</a:t>
            </a:r>
            <a:r>
              <a:rPr lang="en-US" sz="17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LE </a:t>
            </a:r>
            <a:r>
              <a:rPr lang="en-US" sz="17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et al</a:t>
            </a:r>
            <a:r>
              <a:rPr lang="en-US" sz="17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Br Heart J. 1959;21:40 –50.</a:t>
            </a:r>
          </a:p>
          <a:p>
            <a:pPr marL="514350" indent="-514350">
              <a:buClr>
                <a:srgbClr val="FFC000"/>
              </a:buClr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Female predominance -  3:1 (except in congenital rubella)</a:t>
            </a:r>
          </a:p>
          <a:p>
            <a:pPr>
              <a:buNone/>
            </a:pP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	                                      	</a:t>
            </a:r>
            <a:r>
              <a:rPr lang="en-US" sz="15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Zetterquist</a:t>
            </a:r>
            <a:r>
              <a:rPr lang="en-US" sz="15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P </a:t>
            </a:r>
            <a:r>
              <a:rPr lang="en-US" sz="15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et al</a:t>
            </a:r>
            <a:r>
              <a:rPr lang="en-US" sz="15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University of Uppsala, Sweden 1972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90600"/>
          </a:xfrm>
          <a:noFill/>
          <a:ln/>
        </p:spPr>
        <p:txBody>
          <a:bodyPr>
            <a:normAutofit/>
          </a:bodyPr>
          <a:lstStyle/>
          <a:p>
            <a:r>
              <a:rPr lang="en-US" sz="4400" dirty="0" smtClean="0"/>
              <a:t>Introduction </a:t>
            </a:r>
            <a:endParaRPr lang="en-US" altLang="ko-KR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6019800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None/>
            </a:pPr>
            <a:r>
              <a:rPr lang="en-US" dirty="0" smtClean="0">
                <a:latin typeface="Calibri" pitchFamily="34" charset="0"/>
              </a:rPr>
              <a:t>	</a:t>
            </a:r>
          </a:p>
          <a:p>
            <a:pPr>
              <a:buClr>
                <a:srgbClr val="FFC000"/>
              </a:buClr>
              <a:buNone/>
            </a:pPr>
            <a:r>
              <a:rPr lang="en-US" dirty="0" smtClean="0">
                <a:latin typeface="Calibri" pitchFamily="34" charset="0"/>
              </a:rPr>
              <a:t>High incidence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</a:rPr>
              <a:t>Maternal  rubella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</a:rPr>
              <a:t>Prematurity , LBW increases incidence 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FFC000"/>
                </a:solidFill>
              </a:rPr>
              <a:t>	</a:t>
            </a:r>
            <a:r>
              <a:rPr lang="en-US" sz="1600" dirty="0" err="1" smtClean="0">
                <a:solidFill>
                  <a:srgbClr val="FFC000"/>
                </a:solidFill>
              </a:rPr>
              <a:t>Kitterman</a:t>
            </a:r>
            <a:r>
              <a:rPr lang="en-US" sz="1600" dirty="0" smtClean="0">
                <a:solidFill>
                  <a:srgbClr val="FFC000"/>
                </a:solidFill>
              </a:rPr>
              <a:t> JA </a:t>
            </a:r>
            <a:r>
              <a:rPr lang="en-US" sz="1600" i="1" dirty="0" smtClean="0">
                <a:solidFill>
                  <a:srgbClr val="FFC000"/>
                </a:solidFill>
              </a:rPr>
              <a:t>et al., Patent </a:t>
            </a:r>
            <a:r>
              <a:rPr lang="en-US" sz="1600" dirty="0" err="1" smtClean="0">
                <a:solidFill>
                  <a:srgbClr val="FFC000"/>
                </a:solidFill>
              </a:rPr>
              <a:t>ductus</a:t>
            </a:r>
            <a:r>
              <a:rPr lang="en-US" sz="1600" dirty="0" smtClean="0">
                <a:solidFill>
                  <a:srgbClr val="FFC000"/>
                </a:solidFill>
              </a:rPr>
              <a:t> </a:t>
            </a:r>
            <a:r>
              <a:rPr lang="en-US" sz="1600" dirty="0" err="1" smtClean="0">
                <a:solidFill>
                  <a:srgbClr val="FFC000"/>
                </a:solidFill>
              </a:rPr>
              <a:t>arteriosus</a:t>
            </a:r>
            <a:r>
              <a:rPr lang="en-US" sz="1600" dirty="0" smtClean="0">
                <a:solidFill>
                  <a:srgbClr val="FFC000"/>
                </a:solidFill>
              </a:rPr>
              <a:t> in premature infants: incidence, relation to pulmonary disease, and management. </a:t>
            </a:r>
            <a:r>
              <a:rPr lang="en-US" sz="1600" i="1" dirty="0" smtClean="0">
                <a:solidFill>
                  <a:srgbClr val="FFC000"/>
                </a:solidFill>
              </a:rPr>
              <a:t>N </a:t>
            </a:r>
            <a:r>
              <a:rPr lang="en-US" sz="1600" i="1" dirty="0" err="1" smtClean="0">
                <a:solidFill>
                  <a:srgbClr val="FFC000"/>
                </a:solidFill>
              </a:rPr>
              <a:t>Engl</a:t>
            </a:r>
            <a:r>
              <a:rPr lang="en-US" sz="1600" i="1" dirty="0" smtClean="0">
                <a:solidFill>
                  <a:srgbClr val="FFC000"/>
                </a:solidFill>
              </a:rPr>
              <a:t> J Med 1972; </a:t>
            </a:r>
            <a:r>
              <a:rPr lang="en-US" sz="1600" b="1" i="1" dirty="0" smtClean="0">
                <a:solidFill>
                  <a:srgbClr val="FFC000"/>
                </a:solidFill>
              </a:rPr>
              <a:t>287: </a:t>
            </a:r>
            <a:r>
              <a:rPr lang="en-US" sz="1600" dirty="0" smtClean="0">
                <a:solidFill>
                  <a:srgbClr val="FFC000"/>
                </a:solidFill>
              </a:rPr>
              <a:t>473–7.</a:t>
            </a:r>
            <a:endParaRPr lang="en-US" sz="160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Teratogens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18 to 60 days of gestation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Alcohol, amphetamines and the anticonvulsant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hydantoin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dirty="0" smtClean="0">
              <a:latin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0" y="1981200"/>
            <a:ext cx="495300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>
              <a:spcBef>
                <a:spcPct val="20000"/>
              </a:spcBef>
              <a:buClr>
                <a:srgbClr val="FFC000"/>
              </a:buClr>
              <a:buSzPct val="65000"/>
            </a:pPr>
            <a:endParaRPr lang="en-US" b="1" dirty="0" smtClean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algn="r">
              <a:spcBef>
                <a:spcPct val="20000"/>
              </a:spcBef>
              <a:buClr>
                <a:srgbClr val="FFC000"/>
              </a:buClr>
              <a:buSzPct val="65000"/>
            </a:pPr>
            <a:endParaRPr lang="en-US" b="1" dirty="0" smtClean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algn="r">
              <a:spcBef>
                <a:spcPct val="20000"/>
              </a:spcBef>
              <a:buClr>
                <a:srgbClr val="FFC000"/>
              </a:buClr>
              <a:buSzPct val="65000"/>
            </a:pPr>
            <a:r>
              <a:rPr lang="en-US" b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Gibson S </a:t>
            </a:r>
            <a:r>
              <a:rPr lang="en-US" b="1" i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et al. </a:t>
            </a:r>
            <a:r>
              <a:rPr lang="en-US" b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Am J </a:t>
            </a:r>
            <a:r>
              <a:rPr lang="en-US" b="1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Dis</a:t>
            </a:r>
            <a:r>
              <a:rPr lang="en-US" b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Child. 1952;83:117–119.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71600" y="3276600"/>
          <a:ext cx="6096000" cy="127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Birth 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PDA (clinical)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&lt;1750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&lt;1200 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Introduction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smtClean="0">
                <a:latin typeface="Calibri" pitchFamily="34" charset="0"/>
              </a:rPr>
              <a:t>Genetic factors:</a:t>
            </a:r>
          </a:p>
          <a:p>
            <a:pPr>
              <a:buNone/>
            </a:pPr>
            <a:r>
              <a:rPr lang="en-IN" sz="2400" dirty="0" smtClean="0">
                <a:latin typeface="Calibri" pitchFamily="34" charset="0"/>
              </a:rPr>
              <a:t>	 Siblings of affected patients have an increased frequency </a:t>
            </a:r>
          </a:p>
          <a:p>
            <a:pPr>
              <a:buNone/>
            </a:pPr>
            <a:r>
              <a:rPr lang="en-IN" sz="2400" dirty="0" smtClean="0">
                <a:latin typeface="Calibri" pitchFamily="34" charset="0"/>
              </a:rPr>
              <a:t>       (2 - 4 %)</a:t>
            </a:r>
          </a:p>
          <a:p>
            <a:pPr>
              <a:buNone/>
            </a:pPr>
            <a:r>
              <a:rPr lang="en-IN" sz="1400" dirty="0" smtClean="0">
                <a:solidFill>
                  <a:srgbClr val="FFFF00"/>
                </a:solidFill>
              </a:rPr>
              <a:t>	Nora JJ. </a:t>
            </a:r>
            <a:r>
              <a:rPr lang="en-IN" sz="1400" dirty="0" err="1" smtClean="0">
                <a:solidFill>
                  <a:srgbClr val="FFFF00"/>
                </a:solidFill>
              </a:rPr>
              <a:t>Multifactorial</a:t>
            </a:r>
            <a:r>
              <a:rPr lang="en-IN" sz="1400" dirty="0" smtClean="0">
                <a:solidFill>
                  <a:srgbClr val="FFFF00"/>
                </a:solidFill>
              </a:rPr>
              <a:t> inheritance hypothesis for the </a:t>
            </a:r>
            <a:r>
              <a:rPr lang="en-IN" sz="1400" dirty="0" err="1" smtClean="0">
                <a:solidFill>
                  <a:srgbClr val="FFFF00"/>
                </a:solidFill>
              </a:rPr>
              <a:t>etiology</a:t>
            </a:r>
            <a:r>
              <a:rPr lang="en-IN" sz="1400" dirty="0" smtClean="0">
                <a:solidFill>
                  <a:srgbClr val="FFFF00"/>
                </a:solidFill>
              </a:rPr>
              <a:t> of congenital heart diseases. The genetic-environmental interaction. Circulation 1968; 38:604</a:t>
            </a:r>
          </a:p>
          <a:p>
            <a:pPr>
              <a:buNone/>
            </a:pPr>
            <a:endParaRPr lang="en-IN" sz="1400" dirty="0" smtClean="0">
              <a:solidFill>
                <a:srgbClr val="FFFF00"/>
              </a:solidFill>
            </a:endParaRPr>
          </a:p>
          <a:p>
            <a:r>
              <a:rPr lang="en-IN" sz="2400" dirty="0" err="1" smtClean="0">
                <a:latin typeface="Calibri" pitchFamily="34" charset="0"/>
              </a:rPr>
              <a:t>Autosomal</a:t>
            </a:r>
            <a:r>
              <a:rPr lang="en-IN" sz="2400" dirty="0" smtClean="0">
                <a:latin typeface="Calibri" pitchFamily="34" charset="0"/>
              </a:rPr>
              <a:t> dominant inheritance</a:t>
            </a:r>
          </a:p>
          <a:p>
            <a:pPr>
              <a:buNone/>
            </a:pPr>
            <a:r>
              <a:rPr lang="en-IN" sz="1400" dirty="0" smtClean="0">
                <a:solidFill>
                  <a:srgbClr val="FFFF00"/>
                </a:solidFill>
              </a:rPr>
              <a:t>	Davidson HR. A large family with patent </a:t>
            </a:r>
            <a:r>
              <a:rPr lang="en-IN" sz="1400" dirty="0" err="1" smtClean="0">
                <a:solidFill>
                  <a:srgbClr val="FFFF00"/>
                </a:solidFill>
              </a:rPr>
              <a:t>ductus</a:t>
            </a:r>
            <a:r>
              <a:rPr lang="en-IN" sz="1400" dirty="0" smtClean="0">
                <a:solidFill>
                  <a:srgbClr val="FFFF00"/>
                </a:solidFill>
              </a:rPr>
              <a:t> </a:t>
            </a:r>
            <a:r>
              <a:rPr lang="en-IN" sz="1400" dirty="0" err="1" smtClean="0">
                <a:solidFill>
                  <a:srgbClr val="FFFF00"/>
                </a:solidFill>
              </a:rPr>
              <a:t>arteriosus</a:t>
            </a:r>
            <a:r>
              <a:rPr lang="en-IN" sz="1400" dirty="0" smtClean="0">
                <a:solidFill>
                  <a:srgbClr val="FFFF00"/>
                </a:solidFill>
              </a:rPr>
              <a:t> and unusual face. J Med Genet 1993; 30:503</a:t>
            </a:r>
            <a:endParaRPr lang="en-IN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Physiological consequences depend on</a:t>
            </a:r>
          </a:p>
          <a:p>
            <a:pPr>
              <a:buNone/>
            </a:pPr>
            <a:endParaRPr lang="en-US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</a:rPr>
              <a:t>Size of the </a:t>
            </a:r>
            <a:r>
              <a:rPr lang="en-US" sz="2400" dirty="0" err="1" smtClean="0">
                <a:latin typeface="Calibri" pitchFamily="34" charset="0"/>
              </a:rPr>
              <a:t>ductus</a:t>
            </a:r>
            <a:r>
              <a:rPr lang="en-US" sz="2400" dirty="0" smtClean="0">
                <a:latin typeface="Calibri" pitchFamily="34" charset="0"/>
              </a:rPr>
              <a:t> (About 95% of isolated PDA are restrictive or moderately restrictive)</a:t>
            </a:r>
          </a:p>
          <a:p>
            <a:pPr>
              <a:buFont typeface="Wingdings" pitchFamily="2" charset="2"/>
              <a:buChar char="v"/>
            </a:pPr>
            <a:endParaRPr lang="en-US" sz="16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</a:rPr>
              <a:t>Pulmonary vascular resistance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</a:rPr>
              <a:t>The adaptive response of LV to volume overload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</a:rPr>
              <a:t>Prematurity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</a:rPr>
              <a:t>Respiratory distress 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90600"/>
          </a:xfrm>
          <a:noFill/>
          <a:ln/>
        </p:spPr>
        <p:txBody>
          <a:bodyPr/>
          <a:lstStyle/>
          <a:p>
            <a:r>
              <a:rPr lang="en-US" sz="4000" dirty="0" smtClean="0"/>
              <a:t>Natural history of PDA</a:t>
            </a:r>
            <a:endParaRPr lang="en-US" altLang="ko-KR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143000"/>
            <a:ext cx="8534400" cy="5715000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</a:rPr>
              <a:t>Congestive heart  failure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</a:rPr>
              <a:t>Infective endarteritis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</a:rPr>
              <a:t>Pulmonary vascular disease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err="1" smtClean="0">
                <a:latin typeface="Calibri" pitchFamily="34" charset="0"/>
              </a:rPr>
              <a:t>Aneurysmal</a:t>
            </a:r>
            <a:r>
              <a:rPr lang="en-US" sz="2400" dirty="0" smtClean="0">
                <a:latin typeface="Calibri" pitchFamily="34" charset="0"/>
              </a:rPr>
              <a:t>  formation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err="1" smtClean="0">
                <a:latin typeface="Calibri" pitchFamily="34" charset="0"/>
              </a:rPr>
              <a:t>Thromboembolism</a:t>
            </a:r>
            <a:endParaRPr lang="en-US" sz="2400" dirty="0" smtClean="0">
              <a:latin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</a:rPr>
              <a:t>Calcification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Soto et al classification of VSD</a:t>
            </a:r>
          </a:p>
          <a:p>
            <a:pPr marL="880110" lvl="1" indent="-5143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Perimembranous (membranous/  infracristal )-70-80%</a:t>
            </a:r>
          </a:p>
          <a:p>
            <a:pPr marL="880110" lvl="1" indent="-514350">
              <a:buClr>
                <a:srgbClr val="FFC000"/>
              </a:buClr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880110" lvl="1" indent="-5143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Muscular- 5-20%</a:t>
            </a:r>
          </a:p>
          <a:p>
            <a:pPr marL="1794510" lvl="4" indent="-5143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Central- mid muscular</a:t>
            </a:r>
          </a:p>
          <a:p>
            <a:pPr marL="1794510" lvl="4" indent="-5143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Apical</a:t>
            </a:r>
          </a:p>
          <a:p>
            <a:pPr marL="1794510" lvl="4" indent="-5143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Marginal- along RV septal junction</a:t>
            </a:r>
          </a:p>
          <a:p>
            <a:pPr marL="1794510" lvl="4" indent="-514350"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Swiss cheese septum – multiple defects</a:t>
            </a:r>
          </a:p>
          <a:p>
            <a:pPr marL="1794510" lvl="4" indent="-514350">
              <a:buClr>
                <a:srgbClr val="FFC000"/>
              </a:buClr>
              <a:buFont typeface="Wingdings" pitchFamily="2" charset="2"/>
              <a:buChar char="§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880110" lvl="1" indent="-5143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Inlet/ AV canal type-5-8%</a:t>
            </a:r>
          </a:p>
          <a:p>
            <a:pPr marL="880110" lvl="1" indent="-514350">
              <a:buClr>
                <a:srgbClr val="FFC000"/>
              </a:buClr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880110" lvl="1" indent="-5143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Supracrital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Conal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/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infundibular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subpulmonary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/doubly committed subarterial)- 5-7%</a:t>
            </a:r>
          </a:p>
          <a:p>
            <a:pPr marL="514350" indent="-514350">
              <a:buClr>
                <a:srgbClr val="FFC000"/>
              </a:buClr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Ventricular </a:t>
            </a:r>
            <a:r>
              <a:rPr lang="en-US" sz="4800" dirty="0" err="1" smtClean="0"/>
              <a:t>septal</a:t>
            </a:r>
            <a:r>
              <a:rPr lang="en-US" sz="4800" dirty="0" smtClean="0"/>
              <a:t> defect</a:t>
            </a:r>
            <a:endParaRPr lang="en-US" sz="5400" b="1" dirty="0">
              <a:solidFill>
                <a:srgbClr val="FFFF00"/>
              </a:solidFill>
              <a:latin typeface="Lucida Sans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4932"/>
          <a:stretch>
            <a:fillRect/>
          </a:stretch>
        </p:blipFill>
        <p:spPr bwMode="auto">
          <a:xfrm>
            <a:off x="6781800" y="2362200"/>
            <a:ext cx="23622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343400" y="6488668"/>
            <a:ext cx="48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>
              <a:buClr>
                <a:srgbClr val="FFC000"/>
              </a:buClr>
              <a:buNone/>
            </a:pP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Benigno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soto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et al. Br </a:t>
            </a:r>
            <a:r>
              <a:rPr lang="en-US" sz="1600" i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HeartJ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1980; 43: 332-343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90600"/>
          </a:xfrm>
          <a:noFill/>
          <a:ln/>
        </p:spPr>
        <p:txBody>
          <a:bodyPr/>
          <a:lstStyle/>
          <a:p>
            <a:r>
              <a:rPr lang="en-US" sz="4000" dirty="0" smtClean="0"/>
              <a:t>Congestive heart failure</a:t>
            </a:r>
            <a:endParaRPr lang="en-US" altLang="ko-KR" sz="4000" dirty="0" smtClean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5334000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Clinical course is similar as VSD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</a:rPr>
              <a:t>Depends  on size, magnitude of shunt &amp; the status of the pulmonary vasculature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</a:rPr>
              <a:t>CHF  develops in infancy or during adult life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</a:rPr>
              <a:t> Heart failure in infancy usually </a:t>
            </a:r>
            <a:r>
              <a:rPr lang="en-US" sz="2400" smtClean="0">
                <a:latin typeface="Calibri" pitchFamily="34" charset="0"/>
              </a:rPr>
              <a:t>occurs </a:t>
            </a:r>
            <a:r>
              <a:rPr lang="en-US" sz="2400" smtClean="0">
                <a:latin typeface="Calibri" pitchFamily="34" charset="0"/>
              </a:rPr>
              <a:t>before </a:t>
            </a:r>
            <a:r>
              <a:rPr lang="en-US" sz="2400" dirty="0" smtClean="0">
                <a:latin typeface="Calibri" pitchFamily="34" charset="0"/>
              </a:rPr>
              <a:t>3 months of age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90600"/>
          </a:xfrm>
          <a:noFill/>
          <a:ln/>
        </p:spPr>
        <p:txBody>
          <a:bodyPr/>
          <a:lstStyle/>
          <a:p>
            <a:r>
              <a:rPr lang="en-US" sz="4000" dirty="0" smtClean="0"/>
              <a:t>Congestive heart failure</a:t>
            </a:r>
            <a:endParaRPr lang="en-US" altLang="ko-KR" sz="4000" dirty="0" smtClean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791200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</a:endParaRPr>
          </a:p>
          <a:p>
            <a:pPr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</a:rPr>
              <a:t>Commonest cause of death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</a:endParaRPr>
          </a:p>
          <a:p>
            <a:pPr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</a:rPr>
              <a:t>Initially  left heart failure, later right heart failure</a:t>
            </a:r>
          </a:p>
          <a:p>
            <a:pPr>
              <a:buClr>
                <a:srgbClr val="FFC000"/>
              </a:buClr>
              <a:buNone/>
            </a:pPr>
            <a:endParaRPr lang="en-US" sz="2400" dirty="0" smtClean="0">
              <a:latin typeface="Calibri" pitchFamily="34" charset="0"/>
            </a:endParaRPr>
          </a:p>
          <a:p>
            <a:pPr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</a:rPr>
              <a:t>New symptoms in adulthood</a:t>
            </a:r>
          </a:p>
          <a:p>
            <a:pPr lvl="2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Calibri" pitchFamily="34" charset="0"/>
              </a:rPr>
              <a:t>Heart failure </a:t>
            </a:r>
          </a:p>
          <a:p>
            <a:pPr lvl="2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 err="1" smtClean="0">
                <a:latin typeface="Calibri" pitchFamily="34" charset="0"/>
              </a:rPr>
              <a:t>Atrial</a:t>
            </a:r>
            <a:r>
              <a:rPr lang="en-US" sz="2400" dirty="0" smtClean="0">
                <a:latin typeface="Calibri" pitchFamily="34" charset="0"/>
              </a:rPr>
              <a:t> arrhythmias</a:t>
            </a:r>
          </a:p>
          <a:p>
            <a:pPr lvl="2">
              <a:buClr>
                <a:srgbClr val="FFC000"/>
              </a:buClr>
              <a:buFont typeface="Wingdings" pitchFamily="2" charset="2"/>
              <a:buChar char="Ø"/>
            </a:pPr>
            <a:endParaRPr lang="en-US" sz="2400" dirty="0" smtClean="0">
              <a:latin typeface="Calibri" pitchFamily="34" charset="0"/>
            </a:endParaRPr>
          </a:p>
          <a:p>
            <a:pPr lvl="2">
              <a:buClr>
                <a:srgbClr val="FFC000"/>
              </a:buClr>
              <a:buFont typeface="Wingdings" pitchFamily="2" charset="2"/>
              <a:buChar char="Ø"/>
            </a:pPr>
            <a:endParaRPr lang="en-US" sz="2400" dirty="0" smtClean="0">
              <a:latin typeface="Calibri" pitchFamily="34" charset="0"/>
            </a:endParaRPr>
          </a:p>
          <a:p>
            <a:pPr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Beyond early infancy 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upto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20–30 yrs CHF  is rare</a:t>
            </a:r>
          </a:p>
          <a:p>
            <a:pPr>
              <a:buClr>
                <a:srgbClr val="FFC000"/>
              </a:buClr>
              <a:buNone/>
            </a:pPr>
            <a:endParaRPr lang="en-US" sz="3000" dirty="0" smtClean="0">
              <a:latin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4800" y="4572000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>
              <a:spcBef>
                <a:spcPct val="20000"/>
              </a:spcBef>
              <a:buClr>
                <a:srgbClr val="FFC000"/>
              </a:buClr>
              <a:buSzPct val="65000"/>
            </a:pP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Robert J. </a:t>
            </a:r>
            <a:r>
              <a:rPr lang="en-US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et al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Circulation 2008, 117:1090-1099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Infective endarteritis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Major cause of death in earlier era</a:t>
            </a:r>
          </a:p>
          <a:p>
            <a:pPr>
              <a:buClr>
                <a:srgbClr val="FFC000"/>
              </a:buClr>
              <a:buNone/>
            </a:pPr>
            <a:r>
              <a:rPr lang="en-US" sz="2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						     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Cosh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JA. Br Heart J 1957; 19: 13–22.</a:t>
            </a:r>
          </a:p>
          <a:p>
            <a:pPr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Incidence -  0.45%  to  1.0% per annum</a:t>
            </a:r>
          </a:p>
          <a:p>
            <a:pPr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Occurs with a restrictive patent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ductus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Infection is located at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Narrow pulmonary arterial end </a:t>
            </a:r>
          </a:p>
          <a:p>
            <a:pPr lvl="1"/>
            <a:r>
              <a:rPr lang="en-US" dirty="0" smtClean="0">
                <a:latin typeface="Calibri" pitchFamily="34" charset="0"/>
                <a:cs typeface="Calibri" pitchFamily="34" charset="0"/>
              </a:rPr>
              <a:t>Site of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intimal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jet lesion in pulmonary artery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600200"/>
            <a:ext cx="8153400" cy="4495800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685800" y="1981200"/>
            <a:ext cx="77724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latin typeface="Calibri" pitchFamily="34" charset="0"/>
              </a:rPr>
              <a:t> Case series of 14 Pakistani patients</a:t>
            </a:r>
          </a:p>
          <a:p>
            <a:pPr lvl="1">
              <a:buFont typeface="Wingdings" pitchFamily="2" charset="2"/>
              <a:buChar char="§"/>
            </a:pPr>
            <a:r>
              <a:rPr lang="en-IN" sz="2400" dirty="0" smtClean="0">
                <a:latin typeface="Calibri" pitchFamily="34" charset="0"/>
              </a:rPr>
              <a:t>  Presenting symptom – fever</a:t>
            </a:r>
          </a:p>
          <a:p>
            <a:pPr lvl="1">
              <a:buFont typeface="Wingdings" pitchFamily="2" charset="2"/>
              <a:buChar char="§"/>
            </a:pPr>
            <a:r>
              <a:rPr lang="en-IN" sz="2400" dirty="0" smtClean="0">
                <a:latin typeface="Calibri" pitchFamily="34" charset="0"/>
              </a:rPr>
              <a:t>  Physical examination - heart murmur     								      in all patients</a:t>
            </a:r>
          </a:p>
          <a:p>
            <a:pPr lvl="1">
              <a:buFont typeface="Wingdings" pitchFamily="2" charset="2"/>
              <a:buChar char="§"/>
            </a:pPr>
            <a:r>
              <a:rPr lang="en-IN" sz="2400" dirty="0" smtClean="0">
                <a:latin typeface="Calibri" pitchFamily="34" charset="0"/>
              </a:rPr>
              <a:t>  Vegetations were detected in 12 of the 14 patients</a:t>
            </a:r>
          </a:p>
          <a:p>
            <a:pPr>
              <a:buNone/>
            </a:pPr>
            <a:r>
              <a:rPr lang="en-IN" sz="1400" dirty="0" smtClean="0">
                <a:solidFill>
                  <a:srgbClr val="FFFF00"/>
                </a:solidFill>
                <a:latin typeface="Calibri" pitchFamily="34" charset="0"/>
              </a:rPr>
              <a:t>	</a:t>
            </a:r>
          </a:p>
          <a:p>
            <a:pPr>
              <a:buNone/>
            </a:pPr>
            <a:endParaRPr lang="en-IN" sz="1400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IN" sz="1400" dirty="0" smtClean="0">
                <a:solidFill>
                  <a:srgbClr val="FFFF00"/>
                </a:solidFill>
                <a:latin typeface="Calibri" pitchFamily="34" charset="0"/>
              </a:rPr>
              <a:t>	</a:t>
            </a:r>
            <a:r>
              <a:rPr lang="en-IN" sz="1400" dirty="0" err="1" smtClean="0">
                <a:solidFill>
                  <a:srgbClr val="FFFF00"/>
                </a:solidFill>
                <a:latin typeface="Calibri" pitchFamily="34" charset="0"/>
              </a:rPr>
              <a:t>Sadiq</a:t>
            </a:r>
            <a:r>
              <a:rPr lang="en-IN" sz="1400" dirty="0" smtClean="0">
                <a:solidFill>
                  <a:srgbClr val="FFFF00"/>
                </a:solidFill>
                <a:latin typeface="Calibri" pitchFamily="34" charset="0"/>
              </a:rPr>
              <a:t> M, </a:t>
            </a:r>
            <a:r>
              <a:rPr lang="en-IN" sz="1400" dirty="0" err="1" smtClean="0">
                <a:solidFill>
                  <a:srgbClr val="FFFF00"/>
                </a:solidFill>
                <a:latin typeface="Calibri" pitchFamily="34" charset="0"/>
              </a:rPr>
              <a:t>Latif</a:t>
            </a:r>
            <a:r>
              <a:rPr lang="en-IN" sz="1400" dirty="0" smtClean="0">
                <a:solidFill>
                  <a:srgbClr val="FFFF00"/>
                </a:solidFill>
                <a:latin typeface="Calibri" pitchFamily="34" charset="0"/>
              </a:rPr>
              <a:t> F, Ur-</a:t>
            </a:r>
            <a:r>
              <a:rPr lang="en-IN" sz="1400" dirty="0" err="1" smtClean="0">
                <a:solidFill>
                  <a:srgbClr val="FFFF00"/>
                </a:solidFill>
                <a:latin typeface="Calibri" pitchFamily="34" charset="0"/>
              </a:rPr>
              <a:t>Rehman</a:t>
            </a:r>
            <a:r>
              <a:rPr lang="en-IN" sz="1400" dirty="0" smtClean="0">
                <a:solidFill>
                  <a:srgbClr val="FFFF00"/>
                </a:solidFill>
                <a:latin typeface="Calibri" pitchFamily="34" charset="0"/>
              </a:rPr>
              <a:t> A. Analysis of infective endarteritis in patent </a:t>
            </a:r>
            <a:r>
              <a:rPr lang="en-IN" sz="1400" dirty="0" err="1" smtClean="0">
                <a:solidFill>
                  <a:srgbClr val="FFFF00"/>
                </a:solidFill>
                <a:latin typeface="Calibri" pitchFamily="34" charset="0"/>
              </a:rPr>
              <a:t>ductus</a:t>
            </a:r>
            <a:r>
              <a:rPr lang="en-IN" sz="14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IN" sz="1400" dirty="0" err="1" smtClean="0">
                <a:solidFill>
                  <a:srgbClr val="FFFF00"/>
                </a:solidFill>
                <a:latin typeface="Calibri" pitchFamily="34" charset="0"/>
              </a:rPr>
              <a:t>arteriosus</a:t>
            </a:r>
            <a:r>
              <a:rPr lang="en-IN" sz="1400" dirty="0" smtClean="0">
                <a:solidFill>
                  <a:srgbClr val="FFFF00"/>
                </a:solidFill>
                <a:latin typeface="Calibri" pitchFamily="34" charset="0"/>
              </a:rPr>
              <a:t>. Am J </a:t>
            </a:r>
            <a:r>
              <a:rPr lang="en-IN" sz="1400" dirty="0" err="1" smtClean="0">
                <a:solidFill>
                  <a:srgbClr val="FFFF00"/>
                </a:solidFill>
                <a:latin typeface="Calibri" pitchFamily="34" charset="0"/>
              </a:rPr>
              <a:t>Cardiol</a:t>
            </a:r>
            <a:r>
              <a:rPr lang="en-IN" sz="1400" dirty="0" smtClean="0">
                <a:solidFill>
                  <a:srgbClr val="FFFF00"/>
                </a:solidFill>
                <a:latin typeface="Calibri" pitchFamily="34" charset="0"/>
              </a:rPr>
              <a:t> 2004; 93:513</a:t>
            </a:r>
          </a:p>
          <a:p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533400" y="1524000"/>
            <a:ext cx="8153400" cy="4572000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609600" y="1905000"/>
            <a:ext cx="8153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IN" sz="2400" dirty="0" smtClean="0">
                <a:latin typeface="Calibri" pitchFamily="34" charset="0"/>
              </a:rPr>
              <a:t>     IE  -  rare after surgical correction</a:t>
            </a:r>
          </a:p>
          <a:p>
            <a:pPr lvl="1">
              <a:buFont typeface="Wingdings" pitchFamily="2" charset="2"/>
              <a:buChar char="§"/>
            </a:pPr>
            <a:r>
              <a:rPr lang="en-IN" sz="2400" dirty="0" smtClean="0">
                <a:latin typeface="Calibri" pitchFamily="34" charset="0"/>
              </a:rPr>
              <a:t>     In a population-based registry in Oregon  no child with a      	surgically corrected PDA developed IE at up to 25-year 	follow-up</a:t>
            </a:r>
          </a:p>
          <a:p>
            <a:endParaRPr lang="en-IN" dirty="0" smtClean="0">
              <a:latin typeface="Calibri" pitchFamily="34" charset="0"/>
            </a:endParaRPr>
          </a:p>
          <a:p>
            <a:pPr>
              <a:buNone/>
            </a:pPr>
            <a:r>
              <a:rPr lang="en-IN" sz="1100" dirty="0" smtClean="0">
                <a:solidFill>
                  <a:srgbClr val="FFFF00"/>
                </a:solidFill>
                <a:latin typeface="Calibri" pitchFamily="34" charset="0"/>
              </a:rPr>
              <a:t>             </a:t>
            </a:r>
            <a:r>
              <a:rPr lang="en-IN" sz="1400" dirty="0" smtClean="0">
                <a:solidFill>
                  <a:srgbClr val="FFFF00"/>
                </a:solidFill>
                <a:latin typeface="Calibri" pitchFamily="34" charset="0"/>
              </a:rPr>
              <a:t>Morris CD, </a:t>
            </a:r>
            <a:r>
              <a:rPr lang="en-IN" sz="1400" dirty="0" err="1" smtClean="0">
                <a:solidFill>
                  <a:srgbClr val="FFFF00"/>
                </a:solidFill>
                <a:latin typeface="Calibri" pitchFamily="34" charset="0"/>
              </a:rPr>
              <a:t>Reller</a:t>
            </a:r>
            <a:r>
              <a:rPr lang="en-IN" sz="1400" dirty="0" smtClean="0">
                <a:solidFill>
                  <a:srgbClr val="FFFF00"/>
                </a:solidFill>
                <a:latin typeface="Calibri" pitchFamily="34" charset="0"/>
              </a:rPr>
              <a:t> MD, </a:t>
            </a:r>
            <a:r>
              <a:rPr lang="en-IN" sz="1400" dirty="0" err="1" smtClean="0">
                <a:solidFill>
                  <a:srgbClr val="FFFF00"/>
                </a:solidFill>
                <a:latin typeface="Calibri" pitchFamily="34" charset="0"/>
              </a:rPr>
              <a:t>Menashe</a:t>
            </a:r>
            <a:r>
              <a:rPr lang="en-IN" sz="1400" dirty="0" smtClean="0">
                <a:solidFill>
                  <a:srgbClr val="FFFF00"/>
                </a:solidFill>
                <a:latin typeface="Calibri" pitchFamily="34" charset="0"/>
              </a:rPr>
              <a:t> VD. Thirty-year incidence of infective </a:t>
            </a:r>
            <a:r>
              <a:rPr lang="en-IN" sz="1400" dirty="0" err="1" smtClean="0">
                <a:solidFill>
                  <a:srgbClr val="FFFF00"/>
                </a:solidFill>
                <a:latin typeface="Calibri" pitchFamily="34" charset="0"/>
              </a:rPr>
              <a:t>endocarditis</a:t>
            </a:r>
            <a:r>
              <a:rPr lang="en-IN" sz="1400" dirty="0" smtClean="0">
                <a:solidFill>
                  <a:srgbClr val="FFFF00"/>
                </a:solidFill>
                <a:latin typeface="Calibri" pitchFamily="34" charset="0"/>
              </a:rPr>
              <a:t> after surgery for                                                                                                                                                                                                                             	congenital heart defect. JAMA 1998; 279:599</a:t>
            </a:r>
            <a:endParaRPr lang="en-IN" sz="1100" dirty="0" smtClean="0">
              <a:solidFill>
                <a:srgbClr val="FFFF00"/>
              </a:solidFill>
              <a:latin typeface="Calibri" pitchFamily="34" charset="0"/>
            </a:endParaRPr>
          </a:p>
          <a:p>
            <a:endParaRPr lang="en-IN" dirty="0" smtClean="0">
              <a:latin typeface="Calibri" pitchFamily="34" charset="0"/>
            </a:endParaRPr>
          </a:p>
          <a:p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990600" y="1905000"/>
            <a:ext cx="7696200" cy="2667000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1219200" y="22098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latin typeface="Calibri" pitchFamily="34" charset="0"/>
              </a:rPr>
              <a:t>No antibiotic prophylaxis for unrepaired PDA unless complicated by PHT / </a:t>
            </a:r>
            <a:r>
              <a:rPr lang="en-IN" sz="2400" dirty="0" err="1" smtClean="0">
                <a:latin typeface="Calibri" pitchFamily="34" charset="0"/>
              </a:rPr>
              <a:t>Eisenmenger</a:t>
            </a:r>
            <a:r>
              <a:rPr lang="en-IN" sz="2400" dirty="0" smtClean="0">
                <a:latin typeface="Calibri" pitchFamily="34" charset="0"/>
              </a:rPr>
              <a:t> syndrome resulting in cyanosis</a:t>
            </a:r>
          </a:p>
          <a:p>
            <a:endParaRPr lang="en-IN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90600"/>
          </a:xfrm>
          <a:noFill/>
          <a:ln/>
        </p:spPr>
        <p:txBody>
          <a:bodyPr/>
          <a:lstStyle/>
          <a:p>
            <a:r>
              <a:rPr lang="en-US" sz="4000" dirty="0" smtClean="0"/>
              <a:t>Infective endarteritis</a:t>
            </a:r>
            <a:endParaRPr lang="en-US" altLang="ko-KR" sz="4000" dirty="0" smtClean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6019800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endParaRPr lang="en-US" sz="2400" dirty="0" smtClean="0">
              <a:latin typeface="Calibri" pitchFamily="34" charset="0"/>
            </a:endParaRPr>
          </a:p>
          <a:p>
            <a:pPr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</a:rPr>
              <a:t>Vegetations - recurrent pulmonary embolism</a:t>
            </a:r>
          </a:p>
          <a:p>
            <a:pPr>
              <a:buClr>
                <a:srgbClr val="FFC000"/>
              </a:buClr>
            </a:pPr>
            <a:endParaRPr lang="en-US" sz="2400" dirty="0" smtClean="0">
              <a:latin typeface="Calibri" pitchFamily="34" charset="0"/>
            </a:endParaRPr>
          </a:p>
          <a:p>
            <a:pPr>
              <a:buClr>
                <a:srgbClr val="FFC000"/>
              </a:buClr>
            </a:pPr>
            <a:r>
              <a:rPr lang="en-US" sz="2400" dirty="0" err="1" smtClean="0">
                <a:latin typeface="Calibri" pitchFamily="34" charset="0"/>
              </a:rPr>
              <a:t>Ductal</a:t>
            </a:r>
            <a:r>
              <a:rPr lang="en-US" sz="2400" dirty="0" smtClean="0">
                <a:latin typeface="Calibri" pitchFamily="34" charset="0"/>
              </a:rPr>
              <a:t> aneurysm  especially in postoperative infection</a:t>
            </a:r>
          </a:p>
          <a:p>
            <a:pPr>
              <a:buClr>
                <a:srgbClr val="FFC000"/>
              </a:buClr>
            </a:pPr>
            <a:endParaRPr lang="en-US" sz="2400" dirty="0" smtClean="0">
              <a:latin typeface="Calibri" pitchFamily="34" charset="0"/>
            </a:endParaRPr>
          </a:p>
          <a:p>
            <a:pPr>
              <a:buClr>
                <a:srgbClr val="FFC000"/>
              </a:buClr>
              <a:buNone/>
            </a:pPr>
            <a:endParaRPr lang="en-US" sz="100" dirty="0" smtClean="0">
              <a:latin typeface="Calibri" pitchFamily="34" charset="0"/>
            </a:endParaRPr>
          </a:p>
          <a:p>
            <a:r>
              <a:rPr lang="en-IN" sz="1600" dirty="0" err="1" smtClean="0">
                <a:solidFill>
                  <a:srgbClr val="FFFF00"/>
                </a:solidFill>
              </a:rPr>
              <a:t>Parthenakis</a:t>
            </a:r>
            <a:r>
              <a:rPr lang="en-IN" sz="1600" dirty="0" smtClean="0">
                <a:solidFill>
                  <a:srgbClr val="FFFF00"/>
                </a:solidFill>
              </a:rPr>
              <a:t> FI, </a:t>
            </a:r>
            <a:r>
              <a:rPr lang="en-IN" sz="1600" dirty="0" err="1" smtClean="0">
                <a:solidFill>
                  <a:srgbClr val="FFFF00"/>
                </a:solidFill>
              </a:rPr>
              <a:t>Kanakaraki</a:t>
            </a:r>
            <a:r>
              <a:rPr lang="en-IN" sz="1600" dirty="0" smtClean="0">
                <a:solidFill>
                  <a:srgbClr val="FFFF00"/>
                </a:solidFill>
              </a:rPr>
              <a:t> MK, </a:t>
            </a:r>
            <a:r>
              <a:rPr lang="en-IN" sz="1600" dirty="0" err="1" smtClean="0">
                <a:solidFill>
                  <a:srgbClr val="FFFF00"/>
                </a:solidFill>
              </a:rPr>
              <a:t>Vardas</a:t>
            </a:r>
            <a:r>
              <a:rPr lang="en-IN" sz="1600" dirty="0" smtClean="0">
                <a:solidFill>
                  <a:srgbClr val="FFFF00"/>
                </a:solidFill>
              </a:rPr>
              <a:t> PE. Images in cardiology</a:t>
            </a:r>
            <a:r>
              <a:rPr lang="en-IN" sz="1600" dirty="0" smtClean="0"/>
              <a:t>: </a:t>
            </a:r>
            <a:r>
              <a:rPr lang="en-IN" sz="2000" dirty="0" smtClean="0"/>
              <a:t>silent patent </a:t>
            </a:r>
            <a:r>
              <a:rPr lang="en-IN" sz="2000" dirty="0" err="1" smtClean="0"/>
              <a:t>ductus</a:t>
            </a:r>
            <a:r>
              <a:rPr lang="en-IN" sz="2000" dirty="0" smtClean="0"/>
              <a:t> </a:t>
            </a:r>
            <a:r>
              <a:rPr lang="en-IN" sz="2000" dirty="0" err="1" smtClean="0"/>
              <a:t>arteriosus</a:t>
            </a:r>
            <a:r>
              <a:rPr lang="en-IN" sz="2000" dirty="0" smtClean="0"/>
              <a:t> endarteritis</a:t>
            </a:r>
            <a:r>
              <a:rPr lang="en-IN" sz="1600" dirty="0" smtClean="0"/>
              <a:t>. </a:t>
            </a:r>
            <a:r>
              <a:rPr lang="en-IN" sz="1600" dirty="0" smtClean="0">
                <a:solidFill>
                  <a:srgbClr val="FFFF00"/>
                </a:solidFill>
              </a:rPr>
              <a:t>Heart 2000; 84:619</a:t>
            </a:r>
          </a:p>
          <a:p>
            <a:r>
              <a:rPr lang="en-IN" sz="1600" dirty="0" err="1" smtClean="0">
                <a:solidFill>
                  <a:srgbClr val="FFFF00"/>
                </a:solidFill>
              </a:rPr>
              <a:t>Onji</a:t>
            </a:r>
            <a:r>
              <a:rPr lang="en-IN" sz="1600" dirty="0" smtClean="0">
                <a:solidFill>
                  <a:srgbClr val="FFFF00"/>
                </a:solidFill>
              </a:rPr>
              <a:t> K, Matsuura W. </a:t>
            </a:r>
            <a:r>
              <a:rPr lang="en-IN" sz="2000" dirty="0" smtClean="0"/>
              <a:t>Pulmonary endarteritis and subsequent pulmonary embolism associated with clinically silent patent </a:t>
            </a:r>
            <a:r>
              <a:rPr lang="en-IN" sz="2000" dirty="0" err="1" smtClean="0"/>
              <a:t>ductus</a:t>
            </a:r>
            <a:r>
              <a:rPr lang="en-IN" sz="2000" dirty="0" smtClean="0"/>
              <a:t> </a:t>
            </a:r>
            <a:r>
              <a:rPr lang="en-IN" sz="2000" dirty="0" err="1" smtClean="0"/>
              <a:t>arteriosus</a:t>
            </a:r>
            <a:r>
              <a:rPr lang="en-IN" sz="1900" dirty="0" smtClean="0"/>
              <a:t>. </a:t>
            </a:r>
            <a:r>
              <a:rPr lang="en-IN" sz="1600" dirty="0" smtClean="0">
                <a:solidFill>
                  <a:srgbClr val="FFFF00"/>
                </a:solidFill>
              </a:rPr>
              <a:t>Intern Med 2007; 46:1663.</a:t>
            </a:r>
            <a:endParaRPr lang="en-US" sz="1600" dirty="0" smtClean="0">
              <a:solidFill>
                <a:srgbClr val="FFFF00"/>
              </a:solidFill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Ductal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closure occasionally results from healed infective endarteritis or from occlusion by a thrombus</a:t>
            </a:r>
          </a:p>
          <a:p>
            <a:pPr>
              <a:buNone/>
            </a:pPr>
            <a:r>
              <a:rPr lang="en-US" sz="36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1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Chiles, N.H et al., spontaneous healing of </a:t>
            </a:r>
            <a:r>
              <a:rPr lang="en-US" sz="14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subacute</a:t>
            </a:r>
            <a:r>
              <a:rPr lang="en-US" sz="1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bacterial endarteritis with closure of PDA Mayo clinic 28:520, 1953</a:t>
            </a:r>
            <a:endParaRPr lang="en-US" sz="24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FFC000"/>
              </a:buClr>
              <a:buNone/>
            </a:pP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24384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>
              <a:spcBef>
                <a:spcPct val="20000"/>
              </a:spcBef>
              <a:buClr>
                <a:srgbClr val="FFC000"/>
              </a:buClr>
              <a:buSzPct val="65000"/>
            </a:pP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Rangel-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Abundis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et al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. Arch Inst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Cardiol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Mex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1991; 61: 59–64.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800" y="2133600"/>
            <a:ext cx="6248400" cy="2819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2133600" y="2438400"/>
            <a:ext cx="579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sym typeface="Wingdings" pitchFamily="2" charset="2"/>
              </a:rPr>
              <a:t>First decade – asymptomatic (after first year)</a:t>
            </a:r>
          </a:p>
          <a:p>
            <a:r>
              <a:rPr lang="en-US" sz="2400" dirty="0" smtClean="0">
                <a:latin typeface="Calibri" pitchFamily="34" charset="0"/>
                <a:sym typeface="Wingdings" pitchFamily="2" charset="2"/>
              </a:rPr>
              <a:t>Second decade – IE &gt; CHF</a:t>
            </a:r>
          </a:p>
          <a:p>
            <a:r>
              <a:rPr lang="en-US" sz="2400" dirty="0" smtClean="0">
                <a:latin typeface="Calibri" pitchFamily="34" charset="0"/>
                <a:sym typeface="Wingdings" pitchFamily="2" charset="2"/>
              </a:rPr>
              <a:t>Third decade - CHF </a:t>
            </a:r>
            <a:endParaRPr lang="en-US" sz="2400" dirty="0" smtClean="0">
              <a:latin typeface="Calibri" pitchFamily="34" charset="0"/>
            </a:endParaRPr>
          </a:p>
          <a:p>
            <a:endParaRPr lang="en-IN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562600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Large PDA if the defect is not repaired</a:t>
            </a: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Pathophysiology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1319022" lvl="3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Torrential L to R shunt </a:t>
            </a:r>
          </a:p>
          <a:p>
            <a:pPr marL="1319022" lvl="3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Consequence of raised PVR</a:t>
            </a: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No definite data on incidence</a:t>
            </a: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“Differential cyanosis”</a:t>
            </a: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Eisenmenger patients do not tolerate PDA closure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Pulmonary vascular disease</a:t>
            </a:r>
            <a:endParaRPr lang="en-US" sz="4800" dirty="0" smtClean="0">
              <a:solidFill>
                <a:srgbClr val="FFFF00"/>
              </a:solidFill>
              <a:latin typeface="Lucida San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295400"/>
            <a:ext cx="8229600" cy="5181600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1524000" y="2209800"/>
            <a:ext cx="6400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With </a:t>
            </a:r>
            <a:r>
              <a:rPr lang="en-US" sz="2400" dirty="0" err="1" smtClean="0">
                <a:latin typeface="Calibri" pitchFamily="34" charset="0"/>
              </a:rPr>
              <a:t>Eisenmenger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ductus</a:t>
            </a:r>
            <a:endParaRPr lang="en-US" sz="2400" dirty="0" smtClean="0">
              <a:latin typeface="Calibri" pitchFamily="34" charset="0"/>
            </a:endParaRPr>
          </a:p>
          <a:p>
            <a:endParaRPr lang="en-US" sz="32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  Exercise – leg fatigue without </a:t>
            </a:r>
            <a:r>
              <a:rPr lang="en-US" sz="2400" dirty="0" err="1" smtClean="0">
                <a:latin typeface="Calibri" pitchFamily="34" charset="0"/>
              </a:rPr>
              <a:t>dyspnea</a:t>
            </a:r>
            <a:endParaRPr lang="en-US" sz="24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  Hoarseness of voice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  LV failure is absent</a:t>
            </a:r>
          </a:p>
          <a:p>
            <a:endParaRPr lang="en-IN" sz="2400" dirty="0" smtClean="0"/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latin typeface="Calibri" pitchFamily="34" charset="0"/>
              </a:rPr>
              <a:t>PDA - relatively common cause of PAH of unknown cause in adolescents and adults</a:t>
            </a:r>
          </a:p>
          <a:p>
            <a:r>
              <a:rPr lang="en-IN" sz="2400" dirty="0" smtClean="0">
                <a:latin typeface="Calibri" pitchFamily="34" charset="0"/>
              </a:rPr>
              <a:t>In one series of 24 patients, 16 had a left-to-right shunt </a:t>
            </a:r>
          </a:p>
          <a:p>
            <a:pPr lvl="1"/>
            <a:r>
              <a:rPr lang="en-IN" sz="2000" dirty="0" smtClean="0">
                <a:latin typeface="Calibri" pitchFamily="34" charset="0"/>
              </a:rPr>
              <a:t>ASD in eight </a:t>
            </a:r>
          </a:p>
          <a:p>
            <a:pPr lvl="1"/>
            <a:r>
              <a:rPr lang="en-IN" sz="2000" dirty="0" smtClean="0">
                <a:latin typeface="Calibri" pitchFamily="34" charset="0"/>
              </a:rPr>
              <a:t>PDA in six</a:t>
            </a:r>
          </a:p>
          <a:p>
            <a:pPr lvl="1"/>
            <a:r>
              <a:rPr lang="en-IN" sz="2000" dirty="0" smtClean="0">
                <a:latin typeface="Calibri" pitchFamily="34" charset="0"/>
              </a:rPr>
              <a:t>VSD in two  </a:t>
            </a:r>
          </a:p>
          <a:p>
            <a:r>
              <a:rPr lang="en-IN" sz="2400" dirty="0" smtClean="0">
                <a:latin typeface="Calibri" pitchFamily="34" charset="0"/>
              </a:rPr>
              <a:t>In this series these lesions were best detected by </a:t>
            </a:r>
            <a:r>
              <a:rPr lang="en-IN" sz="2400" dirty="0" err="1" smtClean="0">
                <a:latin typeface="Calibri" pitchFamily="34" charset="0"/>
              </a:rPr>
              <a:t>transesophageal</a:t>
            </a:r>
            <a:r>
              <a:rPr lang="en-IN" sz="2400" dirty="0" smtClean="0">
                <a:latin typeface="Calibri" pitchFamily="34" charset="0"/>
              </a:rPr>
              <a:t> echocardiography </a:t>
            </a:r>
            <a:r>
              <a:rPr lang="en-IN" sz="1400" dirty="0" smtClean="0">
                <a:solidFill>
                  <a:srgbClr val="FFFF00"/>
                </a:solidFill>
                <a:latin typeface="Calibri" pitchFamily="34" charset="0"/>
              </a:rPr>
              <a:t>	</a:t>
            </a:r>
          </a:p>
          <a:p>
            <a:endParaRPr lang="en-IN" sz="1400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IN" sz="1400" dirty="0" smtClean="0">
                <a:solidFill>
                  <a:srgbClr val="FFFF00"/>
                </a:solidFill>
                <a:latin typeface="Calibri" pitchFamily="34" charset="0"/>
              </a:rPr>
              <a:t>	Chen WJ, Chen JJ, Lin SC, et al. Detection of cardiovascular shunts by </a:t>
            </a:r>
            <a:r>
              <a:rPr lang="en-IN" sz="1400" dirty="0" err="1" smtClean="0">
                <a:solidFill>
                  <a:srgbClr val="FFFF00"/>
                </a:solidFill>
                <a:latin typeface="Calibri" pitchFamily="34" charset="0"/>
              </a:rPr>
              <a:t>transesophageal</a:t>
            </a:r>
            <a:r>
              <a:rPr lang="en-IN" sz="1400" dirty="0" smtClean="0">
                <a:solidFill>
                  <a:srgbClr val="FFFF00"/>
                </a:solidFill>
                <a:latin typeface="Calibri" pitchFamily="34" charset="0"/>
              </a:rPr>
              <a:t> echocardiography in patients with pulmonary hypertension of unexplained cause. Chest 1995; 107:8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Described either pre- or postnatally</a:t>
            </a: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Likely develops in the third trimester due to abnormal intimal cushion formation or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elastin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expression</a:t>
            </a: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Incidence varies from 1.5% to 8.8%</a:t>
            </a: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Aneurysm of the duct</a:t>
            </a:r>
            <a:endParaRPr lang="en-US" sz="5400" b="1" dirty="0">
              <a:solidFill>
                <a:srgbClr val="FFFF00"/>
              </a:solidFill>
              <a:latin typeface="Lucida Sans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1981200"/>
            <a:ext cx="556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>
              <a:spcBef>
                <a:spcPct val="20000"/>
              </a:spcBef>
              <a:buClr>
                <a:srgbClr val="FFC000"/>
              </a:buClr>
              <a:buSzPct val="65000"/>
            </a:pP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Dyamenahalli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U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et al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J Am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Coll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Cardiol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2000; 36: 262–9.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000" y="4953000"/>
            <a:ext cx="571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>
              <a:spcBef>
                <a:spcPct val="20000"/>
              </a:spcBef>
              <a:buClr>
                <a:srgbClr val="FFC000"/>
              </a:buClr>
              <a:buSzPct val="65000"/>
            </a:pP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Jan SL, Hwang B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et al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J Am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Coll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Cardiol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2002; 16: 342–7.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Complications</a:t>
            </a: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1319022" lvl="3" indent="-514350">
              <a:buClr>
                <a:srgbClr val="FFC000"/>
              </a:buClr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Thromboembolism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1319022" lvl="3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Dissection</a:t>
            </a:r>
          </a:p>
          <a:p>
            <a:pPr marL="1319022" lvl="3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Rupture</a:t>
            </a:r>
          </a:p>
          <a:p>
            <a:pPr marL="1319022" lvl="3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Inspiratory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stridor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1319022" lvl="3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Left recurrent laryngeal nerve palsy</a:t>
            </a:r>
          </a:p>
          <a:p>
            <a:pPr marL="1319022" lvl="3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Pulmonary artery obstruction and death</a:t>
            </a: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Regression - due to thrombosis and organization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Aneurysm of the duct</a:t>
            </a:r>
            <a:endParaRPr lang="en-US" sz="5400" b="1" dirty="0">
              <a:solidFill>
                <a:srgbClr val="FFFF00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PDA in preterm infants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9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</a:rPr>
              <a:t>Heart failure in first 2 – 3 days of life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Surfactant  treatment – earlier manifestation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Reopening of the duct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Pulmonary effects</a:t>
            </a:r>
          </a:p>
          <a:p>
            <a:pPr lvl="1"/>
            <a:r>
              <a:rPr lang="en-US" sz="2000" dirty="0" smtClean="0">
                <a:latin typeface="Calibri" pitchFamily="34" charset="0"/>
              </a:rPr>
              <a:t>Pulmonary edema</a:t>
            </a:r>
          </a:p>
          <a:p>
            <a:pPr lvl="1"/>
            <a:r>
              <a:rPr lang="en-US" sz="2000" dirty="0" smtClean="0">
                <a:latin typeface="Calibri" pitchFamily="34" charset="0"/>
              </a:rPr>
              <a:t>Pulmonary hemorrhage</a:t>
            </a:r>
          </a:p>
          <a:p>
            <a:pPr lvl="1"/>
            <a:r>
              <a:rPr lang="en-US" sz="2000" dirty="0" err="1" smtClean="0">
                <a:latin typeface="Calibri" pitchFamily="34" charset="0"/>
              </a:rPr>
              <a:t>Bronchopulmonary</a:t>
            </a:r>
            <a:r>
              <a:rPr lang="en-US" sz="2000" dirty="0" smtClean="0">
                <a:latin typeface="Calibri" pitchFamily="34" charset="0"/>
              </a:rPr>
              <a:t> dysplasia</a:t>
            </a:r>
          </a:p>
          <a:p>
            <a:pPr lvl="1"/>
            <a:endParaRPr lang="en-US" sz="20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Systemic and cerebral blood flow effects</a:t>
            </a:r>
            <a:endParaRPr lang="en-IN" sz="24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219200"/>
            <a:ext cx="8001000" cy="5257800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7696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en-IN" sz="3200" dirty="0" smtClean="0">
                <a:solidFill>
                  <a:srgbClr val="FFFF00"/>
                </a:solidFill>
              </a:rPr>
              <a:t>Reopening of the duct</a:t>
            </a:r>
          </a:p>
          <a:p>
            <a:r>
              <a:rPr lang="en-IN" sz="2400" dirty="0" smtClean="0">
                <a:latin typeface="Calibri" pitchFamily="34" charset="0"/>
              </a:rPr>
              <a:t>Spontaneously or following  </a:t>
            </a:r>
            <a:r>
              <a:rPr lang="en-IN" sz="2400" dirty="0" err="1" smtClean="0">
                <a:latin typeface="Calibri" pitchFamily="34" charset="0"/>
              </a:rPr>
              <a:t>indomethacin</a:t>
            </a:r>
            <a:r>
              <a:rPr lang="en-IN" sz="2400" dirty="0" smtClean="0">
                <a:latin typeface="Calibri" pitchFamily="34" charset="0"/>
              </a:rPr>
              <a:t>  treatment </a:t>
            </a:r>
          </a:p>
          <a:p>
            <a:endParaRPr lang="en-IN" sz="2400" dirty="0" smtClean="0">
              <a:latin typeface="Calibri" pitchFamily="34" charset="0"/>
            </a:endParaRPr>
          </a:p>
          <a:p>
            <a:r>
              <a:rPr lang="en-IN" sz="2000" dirty="0" smtClean="0">
                <a:latin typeface="Calibri" pitchFamily="34" charset="0"/>
              </a:rPr>
              <a:t>In a study of 77 preterm infants with complete clinical closure of a PDA after </a:t>
            </a:r>
            <a:r>
              <a:rPr lang="en-IN" sz="2000" dirty="0" err="1" smtClean="0">
                <a:latin typeface="Calibri" pitchFamily="34" charset="0"/>
              </a:rPr>
              <a:t>indomethacin</a:t>
            </a:r>
            <a:r>
              <a:rPr lang="en-IN" sz="2000" dirty="0" smtClean="0">
                <a:latin typeface="Calibri" pitchFamily="34" charset="0"/>
              </a:rPr>
              <a:t> treatment </a:t>
            </a:r>
          </a:p>
          <a:p>
            <a:pPr lvl="1">
              <a:buFont typeface="Wingdings" pitchFamily="2" charset="2"/>
              <a:buChar char="§"/>
            </a:pPr>
            <a:r>
              <a:rPr lang="en-IN" sz="2400" dirty="0" smtClean="0">
                <a:latin typeface="Calibri" pitchFamily="34" charset="0"/>
              </a:rPr>
              <a:t>  clinically significant PDA recurred in 23 %</a:t>
            </a:r>
          </a:p>
          <a:p>
            <a:endParaRPr lang="en-IN" sz="2400" dirty="0" smtClean="0">
              <a:latin typeface="Calibri" pitchFamily="34" charset="0"/>
            </a:endParaRPr>
          </a:p>
          <a:p>
            <a:r>
              <a:rPr lang="en-IN" sz="2000" dirty="0" smtClean="0">
                <a:latin typeface="Calibri" pitchFamily="34" charset="0"/>
              </a:rPr>
              <a:t>The rate of reopening was related to </a:t>
            </a:r>
          </a:p>
          <a:p>
            <a:pPr lvl="1">
              <a:buNone/>
            </a:pPr>
            <a:r>
              <a:rPr lang="en-IN" sz="2400" dirty="0" smtClean="0">
                <a:latin typeface="Calibri" pitchFamily="34" charset="0"/>
              </a:rPr>
              <a:t>Decreasing gestational age</a:t>
            </a:r>
          </a:p>
          <a:p>
            <a:pPr lvl="1">
              <a:buFont typeface="Wingdings" pitchFamily="2" charset="2"/>
              <a:buChar char="§"/>
            </a:pPr>
            <a:r>
              <a:rPr lang="en-IN" sz="2000" dirty="0" smtClean="0">
                <a:latin typeface="Calibri" pitchFamily="34" charset="0"/>
              </a:rPr>
              <a:t>   &lt; 27 weeks gestation – 37 % </a:t>
            </a:r>
          </a:p>
          <a:p>
            <a:pPr lvl="1">
              <a:buFont typeface="Wingdings" pitchFamily="2" charset="2"/>
              <a:buChar char="§"/>
            </a:pPr>
            <a:r>
              <a:rPr lang="en-IN" sz="2000" dirty="0" smtClean="0">
                <a:latin typeface="Calibri" pitchFamily="34" charset="0"/>
              </a:rPr>
              <a:t>   27 to 33 weeks - 11 %</a:t>
            </a:r>
          </a:p>
          <a:p>
            <a:pPr>
              <a:buNone/>
            </a:pPr>
            <a:r>
              <a:rPr lang="en-IN" sz="1400" dirty="0" smtClean="0">
                <a:solidFill>
                  <a:srgbClr val="FFFF00"/>
                </a:solidFill>
              </a:rPr>
              <a:t>	</a:t>
            </a:r>
          </a:p>
          <a:p>
            <a:pPr>
              <a:buNone/>
            </a:pPr>
            <a:endParaRPr lang="en-IN" sz="1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IN" sz="1400" dirty="0" smtClean="0">
                <a:solidFill>
                  <a:srgbClr val="FFFF00"/>
                </a:solidFill>
              </a:rPr>
              <a:t>Weiss H, Cooper B, Brook M, et al. Factors determining reopening of the </a:t>
            </a:r>
            <a:r>
              <a:rPr lang="en-IN" sz="1400" dirty="0" err="1" smtClean="0">
                <a:solidFill>
                  <a:srgbClr val="FFFF00"/>
                </a:solidFill>
              </a:rPr>
              <a:t>ductus</a:t>
            </a:r>
            <a:r>
              <a:rPr lang="en-IN" sz="1400" dirty="0" smtClean="0">
                <a:solidFill>
                  <a:srgbClr val="FFFF00"/>
                </a:solidFill>
              </a:rPr>
              <a:t> </a:t>
            </a:r>
            <a:r>
              <a:rPr lang="en-IN" sz="1400" dirty="0" err="1" smtClean="0">
                <a:solidFill>
                  <a:srgbClr val="FFFF00"/>
                </a:solidFill>
              </a:rPr>
              <a:t>arteriosus</a:t>
            </a:r>
            <a:r>
              <a:rPr lang="en-IN" sz="1400" dirty="0" smtClean="0">
                <a:solidFill>
                  <a:srgbClr val="FFFF00"/>
                </a:solidFill>
              </a:rPr>
              <a:t> after successful clinical closure with </a:t>
            </a:r>
            <a:r>
              <a:rPr lang="en-IN" sz="1400" dirty="0" err="1" smtClean="0">
                <a:solidFill>
                  <a:srgbClr val="FFFF00"/>
                </a:solidFill>
              </a:rPr>
              <a:t>indomethacin</a:t>
            </a:r>
            <a:r>
              <a:rPr lang="en-IN" sz="1400" dirty="0" smtClean="0">
                <a:solidFill>
                  <a:srgbClr val="FFFF00"/>
                </a:solidFill>
              </a:rPr>
              <a:t>. J </a:t>
            </a:r>
            <a:r>
              <a:rPr lang="en-IN" sz="1400" dirty="0" err="1" smtClean="0">
                <a:solidFill>
                  <a:srgbClr val="FFFF00"/>
                </a:solidFill>
              </a:rPr>
              <a:t>Pediatr</a:t>
            </a:r>
            <a:r>
              <a:rPr lang="en-IN" sz="1400" dirty="0" smtClean="0">
                <a:solidFill>
                  <a:srgbClr val="FFFF00"/>
                </a:solidFill>
              </a:rPr>
              <a:t> 1995; 127:466.</a:t>
            </a:r>
            <a:endParaRPr lang="en-IN" sz="1400" dirty="0" smtClean="0">
              <a:solidFill>
                <a:srgbClr val="FFFF00"/>
              </a:solidFill>
              <a:latin typeface="Calibri" pitchFamily="34" charset="0"/>
            </a:endParaRPr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457200" y="1219200"/>
            <a:ext cx="8001000" cy="5257800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533400" y="1447800"/>
            <a:ext cx="7620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IN" sz="3200" dirty="0" smtClean="0">
                <a:solidFill>
                  <a:srgbClr val="FFFF00"/>
                </a:solidFill>
              </a:rPr>
              <a:t>		Pulmonary </a:t>
            </a:r>
            <a:r>
              <a:rPr lang="en-IN" sz="3200" dirty="0" err="1" smtClean="0">
                <a:solidFill>
                  <a:srgbClr val="FFFF00"/>
                </a:solidFill>
              </a:rPr>
              <a:t>hemorrhage</a:t>
            </a:r>
            <a:endParaRPr lang="en-IN" sz="32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endParaRPr lang="en-IN" sz="2400" b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sz="2400" b="1" dirty="0" smtClean="0">
                <a:latin typeface="Calibri" pitchFamily="34" charset="0"/>
              </a:rPr>
              <a:t> </a:t>
            </a:r>
            <a:r>
              <a:rPr lang="en-IN" sz="2400" dirty="0" smtClean="0">
                <a:latin typeface="Calibri" pitchFamily="34" charset="0"/>
              </a:rPr>
              <a:t>Increased pulmonary blood flow </a:t>
            </a:r>
          </a:p>
          <a:p>
            <a:endParaRPr lang="en-IN" sz="2400" dirty="0" smtClean="0">
              <a:latin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Among 126 babies born before 30 weeks gestation</a:t>
            </a:r>
          </a:p>
          <a:p>
            <a:pPr lvl="1">
              <a:buFont typeface="Wingdings" pitchFamily="2" charset="2"/>
              <a:buChar char="§"/>
            </a:pPr>
            <a:r>
              <a:rPr lang="en-IN" sz="2000" dirty="0" smtClean="0">
                <a:latin typeface="Calibri" pitchFamily="34" charset="0"/>
              </a:rPr>
              <a:t>   12 patients had pulmonary </a:t>
            </a:r>
            <a:r>
              <a:rPr lang="en-IN" sz="2000" dirty="0" err="1" smtClean="0">
                <a:latin typeface="Calibri" pitchFamily="34" charset="0"/>
              </a:rPr>
              <a:t>hemorrhage</a:t>
            </a:r>
            <a:r>
              <a:rPr lang="en-IN" sz="2000" dirty="0" smtClean="0">
                <a:latin typeface="Calibri" pitchFamily="34" charset="0"/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IN" sz="2000" dirty="0" smtClean="0">
                <a:latin typeface="Calibri" pitchFamily="34" charset="0"/>
              </a:rPr>
              <a:t>   Greater median PDA diameter (2.0 Vs 0.5 mm) and </a:t>
            </a:r>
          </a:p>
          <a:p>
            <a:pPr lvl="1">
              <a:buFont typeface="Wingdings" pitchFamily="2" charset="2"/>
              <a:buChar char="§"/>
            </a:pPr>
            <a:r>
              <a:rPr lang="en-IN" sz="2000" dirty="0" smtClean="0">
                <a:latin typeface="Calibri" pitchFamily="34" charset="0"/>
              </a:rPr>
              <a:t>   Greater pulmonary blood flow (326 Vs 237 </a:t>
            </a:r>
            <a:r>
              <a:rPr lang="en-IN" sz="2000" dirty="0" err="1" smtClean="0">
                <a:latin typeface="Calibri" pitchFamily="34" charset="0"/>
              </a:rPr>
              <a:t>mL</a:t>
            </a:r>
            <a:r>
              <a:rPr lang="en-IN" sz="2000" dirty="0" smtClean="0">
                <a:latin typeface="Calibri" pitchFamily="34" charset="0"/>
              </a:rPr>
              <a:t>/kg per minute)</a:t>
            </a:r>
          </a:p>
          <a:p>
            <a:pPr lvl="1">
              <a:buNone/>
            </a:pPr>
            <a:endParaRPr lang="en-IN" sz="2000" dirty="0" smtClean="0">
              <a:solidFill>
                <a:srgbClr val="FFFF00"/>
              </a:solidFill>
              <a:latin typeface="Calibri" pitchFamily="34" charset="0"/>
            </a:endParaRPr>
          </a:p>
          <a:p>
            <a:pPr lvl="1">
              <a:buNone/>
            </a:pPr>
            <a:r>
              <a:rPr lang="en-IN" sz="1400" dirty="0" err="1" smtClean="0">
                <a:solidFill>
                  <a:srgbClr val="FFFF00"/>
                </a:solidFill>
              </a:rPr>
              <a:t>Kluckow</a:t>
            </a:r>
            <a:r>
              <a:rPr lang="en-IN" sz="1400" dirty="0" smtClean="0">
                <a:solidFill>
                  <a:srgbClr val="FFFF00"/>
                </a:solidFill>
              </a:rPr>
              <a:t> M, Evans N. </a:t>
            </a:r>
            <a:r>
              <a:rPr lang="en-IN" sz="1400" dirty="0" err="1" smtClean="0">
                <a:solidFill>
                  <a:srgbClr val="FFFF00"/>
                </a:solidFill>
              </a:rPr>
              <a:t>Ductal</a:t>
            </a:r>
            <a:r>
              <a:rPr lang="en-IN" sz="1400" dirty="0" smtClean="0">
                <a:solidFill>
                  <a:srgbClr val="FFFF00"/>
                </a:solidFill>
              </a:rPr>
              <a:t> shunting, high pulmonary blood flow, and pulmonary </a:t>
            </a:r>
            <a:r>
              <a:rPr lang="en-IN" sz="1400" dirty="0" err="1" smtClean="0">
                <a:solidFill>
                  <a:srgbClr val="FFFF00"/>
                </a:solidFill>
              </a:rPr>
              <a:t>hemorrhage</a:t>
            </a:r>
            <a:r>
              <a:rPr lang="en-IN" sz="1400" dirty="0" smtClean="0">
                <a:solidFill>
                  <a:srgbClr val="FFFF00"/>
                </a:solidFill>
              </a:rPr>
              <a:t>. J </a:t>
            </a:r>
            <a:r>
              <a:rPr lang="en-IN" sz="1400" dirty="0" err="1" smtClean="0">
                <a:solidFill>
                  <a:srgbClr val="FFFF00"/>
                </a:solidFill>
              </a:rPr>
              <a:t>Pediatr</a:t>
            </a:r>
            <a:r>
              <a:rPr lang="en-IN" sz="1400" dirty="0" smtClean="0">
                <a:solidFill>
                  <a:srgbClr val="FFFF00"/>
                </a:solidFill>
              </a:rPr>
              <a:t> 2000; 137:68</a:t>
            </a:r>
            <a:endParaRPr lang="en-IN" sz="1400" dirty="0" smtClean="0">
              <a:solidFill>
                <a:srgbClr val="FFFF00"/>
              </a:solidFill>
              <a:latin typeface="Calibri" pitchFamily="34" charset="0"/>
            </a:endParaRPr>
          </a:p>
          <a:p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457200" y="1219200"/>
            <a:ext cx="8001000" cy="5257800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609600" y="1447800"/>
            <a:ext cx="7543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IN" sz="4000" b="1" dirty="0" smtClean="0">
                <a:solidFill>
                  <a:srgbClr val="FFFF00"/>
                </a:solidFill>
                <a:latin typeface="Calibri" pitchFamily="34" charset="0"/>
              </a:rPr>
              <a:t>        </a:t>
            </a:r>
            <a:r>
              <a:rPr lang="en-IN" sz="3600" dirty="0" err="1" smtClean="0">
                <a:solidFill>
                  <a:srgbClr val="FFFF00"/>
                </a:solidFill>
              </a:rPr>
              <a:t>Bronchopulmonary</a:t>
            </a:r>
            <a:r>
              <a:rPr lang="en-IN" sz="3600" dirty="0" smtClean="0">
                <a:solidFill>
                  <a:srgbClr val="FFFF00"/>
                </a:solidFill>
              </a:rPr>
              <a:t> dysplasia</a:t>
            </a:r>
            <a:endParaRPr lang="en-IN" sz="40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IN" sz="4000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Calibri" pitchFamily="34" charset="0"/>
              </a:rPr>
              <a:t>    In clinically significant PDA </a:t>
            </a:r>
          </a:p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Calibri" pitchFamily="34" charset="0"/>
              </a:rPr>
              <a:t>    Pulmonary </a:t>
            </a:r>
            <a:r>
              <a:rPr lang="en-IN" sz="2400" dirty="0" err="1" smtClean="0">
                <a:latin typeface="Calibri" pitchFamily="34" charset="0"/>
              </a:rPr>
              <a:t>edema</a:t>
            </a:r>
            <a:r>
              <a:rPr lang="en-IN" sz="2400" dirty="0" smtClean="0">
                <a:latin typeface="Calibri" pitchFamily="34" charset="0"/>
              </a:rPr>
              <a:t> and subsequent  </a:t>
            </a:r>
            <a:r>
              <a:rPr lang="en-IN" sz="2400" dirty="0" err="1" smtClean="0">
                <a:latin typeface="Calibri" pitchFamily="34" charset="0"/>
              </a:rPr>
              <a:t>bronchopulmonary</a:t>
            </a:r>
            <a:r>
              <a:rPr lang="en-IN" sz="2400" dirty="0" smtClean="0">
                <a:latin typeface="Calibri" pitchFamily="34" charset="0"/>
              </a:rPr>
              <a:t> dysplasia</a:t>
            </a:r>
          </a:p>
          <a:p>
            <a:pPr>
              <a:buFont typeface="Wingdings" pitchFamily="2" charset="2"/>
              <a:buChar char="§"/>
            </a:pPr>
            <a:endParaRPr lang="en-IN" sz="2400" dirty="0" smtClean="0">
              <a:latin typeface="Calibri" pitchFamily="34" charset="0"/>
            </a:endParaRPr>
          </a:p>
          <a:p>
            <a:pPr>
              <a:buNone/>
            </a:pPr>
            <a:r>
              <a:rPr lang="en-IN" sz="2400" dirty="0" smtClean="0">
                <a:latin typeface="Calibri" pitchFamily="34" charset="0"/>
              </a:rPr>
              <a:t>	In a series of 865 VLBW infants</a:t>
            </a:r>
          </a:p>
          <a:p>
            <a:r>
              <a:rPr lang="en-IN" sz="2400" dirty="0" smtClean="0">
                <a:latin typeface="Calibri" pitchFamily="34" charset="0"/>
              </a:rPr>
              <a:t>PDA was associated with a </a:t>
            </a:r>
            <a:r>
              <a:rPr lang="en-IN" sz="2400" b="1" dirty="0" smtClean="0">
                <a:latin typeface="Calibri" pitchFamily="34" charset="0"/>
              </a:rPr>
              <a:t>4.5-fold increase in BPD</a:t>
            </a:r>
          </a:p>
          <a:p>
            <a:endParaRPr lang="en-US" sz="3200" dirty="0" smtClean="0">
              <a:latin typeface="Calibri" pitchFamily="34" charset="0"/>
            </a:endParaRPr>
          </a:p>
          <a:p>
            <a:r>
              <a:rPr lang="en-IN" sz="1400" dirty="0" smtClean="0">
                <a:solidFill>
                  <a:srgbClr val="FFFF00"/>
                </a:solidFill>
              </a:rPr>
              <a:t>Marshall DD et al. Risk factors for chronic lung disease in the surfactant era: a North Carolina population-based study of very low birth weight infants. North Carolina Neonatologists Association. </a:t>
            </a:r>
            <a:r>
              <a:rPr lang="en-IN" sz="1400" dirty="0" err="1" smtClean="0">
                <a:solidFill>
                  <a:srgbClr val="FFFF00"/>
                </a:solidFill>
              </a:rPr>
              <a:t>Pediatrics</a:t>
            </a:r>
            <a:r>
              <a:rPr lang="en-IN" sz="1400" dirty="0" smtClean="0">
                <a:solidFill>
                  <a:srgbClr val="FFFF00"/>
                </a:solidFill>
              </a:rPr>
              <a:t> 1999; 104:1345.</a:t>
            </a:r>
            <a:endParaRPr lang="en-IN" sz="1400" dirty="0" smtClean="0">
              <a:solidFill>
                <a:srgbClr val="FFFF00"/>
              </a:solidFill>
              <a:latin typeface="Calibri" pitchFamily="34" charset="0"/>
            </a:endParaRPr>
          </a:p>
          <a:p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457200" y="1219200"/>
            <a:ext cx="8001000" cy="5257800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685800" y="1371600"/>
            <a:ext cx="7391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IN" sz="3200" dirty="0" smtClean="0">
                <a:solidFill>
                  <a:srgbClr val="FFFF00"/>
                </a:solidFill>
              </a:rPr>
              <a:t>	Long-term pulmonary effects</a:t>
            </a:r>
          </a:p>
          <a:p>
            <a:pPr>
              <a:buNone/>
            </a:pPr>
            <a:endParaRPr lang="en-IN" sz="3200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IN" sz="2400" dirty="0" smtClean="0">
                <a:latin typeface="Calibri" pitchFamily="34" charset="0"/>
              </a:rPr>
              <a:t>Related to the </a:t>
            </a:r>
            <a:r>
              <a:rPr lang="en-IN" sz="2400" b="1" dirty="0" smtClean="0">
                <a:latin typeface="Calibri" pitchFamily="34" charset="0"/>
              </a:rPr>
              <a:t>duration of </a:t>
            </a:r>
            <a:r>
              <a:rPr lang="en-IN" sz="2400" b="1" dirty="0" err="1" smtClean="0">
                <a:latin typeface="Calibri" pitchFamily="34" charset="0"/>
              </a:rPr>
              <a:t>ductal</a:t>
            </a:r>
            <a:r>
              <a:rPr lang="en-IN" sz="2400" b="1" dirty="0" smtClean="0">
                <a:latin typeface="Calibri" pitchFamily="34" charset="0"/>
              </a:rPr>
              <a:t> patency </a:t>
            </a:r>
            <a:r>
              <a:rPr lang="en-IN" sz="2400" dirty="0" smtClean="0">
                <a:latin typeface="Calibri" pitchFamily="34" charset="0"/>
              </a:rPr>
              <a:t>even when the PDA is asymptomatic</a:t>
            </a:r>
          </a:p>
          <a:p>
            <a:pPr>
              <a:buNone/>
            </a:pPr>
            <a:endParaRPr lang="en-IN" sz="2400" dirty="0" smtClean="0">
              <a:latin typeface="Calibri" pitchFamily="34" charset="0"/>
            </a:endParaRPr>
          </a:p>
          <a:p>
            <a:pPr>
              <a:buNone/>
            </a:pPr>
            <a:r>
              <a:rPr lang="en-IN" sz="2400" dirty="0" smtClean="0">
                <a:latin typeface="Calibri" pitchFamily="34" charset="0"/>
              </a:rPr>
              <a:t>In a study of 20 infants  of  28 weeks gestational age</a:t>
            </a:r>
          </a:p>
          <a:p>
            <a:r>
              <a:rPr lang="en-IN" sz="2400" dirty="0" smtClean="0">
                <a:latin typeface="Calibri" pitchFamily="34" charset="0"/>
              </a:rPr>
              <a:t>Asymptomatic PDA at 54 hours of age</a:t>
            </a:r>
          </a:p>
          <a:p>
            <a:pPr lvl="1">
              <a:buFont typeface="Wingdings" pitchFamily="2" charset="2"/>
              <a:buChar char="v"/>
            </a:pPr>
            <a:r>
              <a:rPr lang="en-IN" dirty="0" smtClean="0">
                <a:latin typeface="Calibri" pitchFamily="34" charset="0"/>
              </a:rPr>
              <a:t>   Higher CO2 tensions (43 Vs 36 mmHg)</a:t>
            </a:r>
          </a:p>
          <a:p>
            <a:pPr lvl="1">
              <a:buFont typeface="Wingdings" pitchFamily="2" charset="2"/>
              <a:buChar char="v"/>
            </a:pPr>
            <a:r>
              <a:rPr lang="en-IN" dirty="0" smtClean="0">
                <a:latin typeface="Calibri" pitchFamily="34" charset="0"/>
              </a:rPr>
              <a:t>   Longer durations of  O2 supplementation (26  Vs 4 days) </a:t>
            </a:r>
          </a:p>
          <a:p>
            <a:pPr lvl="1">
              <a:buFont typeface="Wingdings" pitchFamily="2" charset="2"/>
              <a:buChar char="v"/>
            </a:pPr>
            <a:r>
              <a:rPr lang="en-IN" dirty="0" smtClean="0">
                <a:latin typeface="Calibri" pitchFamily="34" charset="0"/>
              </a:rPr>
              <a:t>   Mechanical ventilation (8 Vs 2 days)</a:t>
            </a:r>
          </a:p>
          <a:p>
            <a:pPr lvl="1">
              <a:buFont typeface="Wingdings" pitchFamily="2" charset="2"/>
              <a:buChar char="v"/>
            </a:pPr>
            <a:endParaRPr lang="en-IN" dirty="0" smtClean="0">
              <a:latin typeface="Calibri" pitchFamily="34" charset="0"/>
            </a:endParaRPr>
          </a:p>
          <a:p>
            <a:pPr lvl="1"/>
            <a:r>
              <a:rPr lang="en-IN" dirty="0" smtClean="0"/>
              <a:t/>
            </a:r>
            <a:br>
              <a:rPr lang="en-IN" dirty="0" smtClean="0"/>
            </a:br>
            <a:r>
              <a:rPr lang="en-IN" sz="1600" dirty="0" err="1" smtClean="0">
                <a:solidFill>
                  <a:srgbClr val="FFFF00"/>
                </a:solidFill>
              </a:rPr>
              <a:t>Yanowitz</a:t>
            </a:r>
            <a:r>
              <a:rPr lang="en-IN" sz="1600" dirty="0" smtClean="0">
                <a:solidFill>
                  <a:srgbClr val="FFFF00"/>
                </a:solidFill>
              </a:rPr>
              <a:t> TD, Yao AC, Pettigrew KD, et al. Postnatal hemodynamic changes in very-low-</a:t>
            </a:r>
            <a:r>
              <a:rPr lang="en-IN" sz="1600" dirty="0" err="1" smtClean="0">
                <a:solidFill>
                  <a:srgbClr val="FFFF00"/>
                </a:solidFill>
              </a:rPr>
              <a:t>birthweight</a:t>
            </a:r>
            <a:r>
              <a:rPr lang="en-IN" sz="1600" dirty="0" smtClean="0">
                <a:solidFill>
                  <a:srgbClr val="FFFF00"/>
                </a:solidFill>
              </a:rPr>
              <a:t> infants. J </a:t>
            </a:r>
            <a:r>
              <a:rPr lang="en-IN" sz="1600" dirty="0" err="1" smtClean="0">
                <a:solidFill>
                  <a:srgbClr val="FFFF00"/>
                </a:solidFill>
              </a:rPr>
              <a:t>Appl</a:t>
            </a:r>
            <a:r>
              <a:rPr lang="en-IN" sz="1600" dirty="0" smtClean="0">
                <a:solidFill>
                  <a:srgbClr val="FFFF00"/>
                </a:solidFill>
              </a:rPr>
              <a:t> </a:t>
            </a:r>
            <a:r>
              <a:rPr lang="en-IN" sz="1600" dirty="0" err="1" smtClean="0">
                <a:solidFill>
                  <a:srgbClr val="FFFF00"/>
                </a:solidFill>
              </a:rPr>
              <a:t>Physiol</a:t>
            </a:r>
            <a:r>
              <a:rPr lang="en-IN" sz="1600" dirty="0" smtClean="0">
                <a:solidFill>
                  <a:srgbClr val="FFFF00"/>
                </a:solidFill>
              </a:rPr>
              <a:t> 1999; 87:370.</a:t>
            </a:r>
            <a:endParaRPr lang="en-IN" dirty="0" smtClean="0">
              <a:solidFill>
                <a:srgbClr val="FFFF00"/>
              </a:solidFill>
              <a:latin typeface="Calibri" pitchFamily="34" charset="0"/>
            </a:endParaRPr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685800" y="3352800"/>
            <a:ext cx="7467600" cy="2971800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914400" y="3581400"/>
            <a:ext cx="701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IN" sz="2400" dirty="0" smtClean="0">
                <a:latin typeface="Calibri" pitchFamily="34" charset="0"/>
              </a:rPr>
              <a:t>Severe BPD</a:t>
            </a:r>
          </a:p>
          <a:p>
            <a:r>
              <a:rPr lang="en-IN" sz="2400" dirty="0" smtClean="0">
                <a:latin typeface="Calibri" pitchFamily="34" charset="0"/>
              </a:rPr>
              <a:t>Persistent PDA &gt; 21 days (n = 28) – 60 % </a:t>
            </a:r>
          </a:p>
          <a:p>
            <a:r>
              <a:rPr lang="en-IN" sz="2400" dirty="0" smtClean="0">
                <a:latin typeface="Calibri" pitchFamily="34" charset="0"/>
              </a:rPr>
              <a:t>PDA closure &lt; 21 days (n=56) – 5 % </a:t>
            </a:r>
          </a:p>
          <a:p>
            <a:pPr>
              <a:buNone/>
            </a:pPr>
            <a:r>
              <a:rPr lang="en-IN" dirty="0" smtClean="0">
                <a:solidFill>
                  <a:srgbClr val="FFFF00"/>
                </a:solidFill>
              </a:rPr>
              <a:t>	</a:t>
            </a:r>
          </a:p>
          <a:p>
            <a:pPr>
              <a:buNone/>
            </a:pPr>
            <a:endParaRPr lang="en-IN" sz="1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IN" sz="1400" dirty="0" err="1" smtClean="0">
                <a:solidFill>
                  <a:srgbClr val="FFFF00"/>
                </a:solidFill>
              </a:rPr>
              <a:t>Saldeño</a:t>
            </a:r>
            <a:r>
              <a:rPr lang="en-IN" sz="1400" dirty="0" smtClean="0">
                <a:solidFill>
                  <a:srgbClr val="FFFF00"/>
                </a:solidFill>
              </a:rPr>
              <a:t> YP, </a:t>
            </a:r>
            <a:r>
              <a:rPr lang="en-IN" sz="1400" dirty="0" err="1" smtClean="0">
                <a:solidFill>
                  <a:srgbClr val="FFFF00"/>
                </a:solidFill>
              </a:rPr>
              <a:t>Favareto</a:t>
            </a:r>
            <a:r>
              <a:rPr lang="en-IN" sz="1400" dirty="0" smtClean="0">
                <a:solidFill>
                  <a:srgbClr val="FFFF00"/>
                </a:solidFill>
              </a:rPr>
              <a:t> V, </a:t>
            </a:r>
            <a:r>
              <a:rPr lang="en-IN" sz="1400" dirty="0" err="1" smtClean="0">
                <a:solidFill>
                  <a:srgbClr val="FFFF00"/>
                </a:solidFill>
              </a:rPr>
              <a:t>Mirpuri</a:t>
            </a:r>
            <a:r>
              <a:rPr lang="en-IN" sz="1400" dirty="0" smtClean="0">
                <a:solidFill>
                  <a:srgbClr val="FFFF00"/>
                </a:solidFill>
              </a:rPr>
              <a:t> J. Prolonged persistent patent </a:t>
            </a:r>
            <a:r>
              <a:rPr lang="en-IN" sz="1400" dirty="0" err="1" smtClean="0">
                <a:solidFill>
                  <a:srgbClr val="FFFF00"/>
                </a:solidFill>
              </a:rPr>
              <a:t>ductus</a:t>
            </a:r>
            <a:r>
              <a:rPr lang="en-IN" sz="1400" dirty="0" smtClean="0">
                <a:solidFill>
                  <a:srgbClr val="FFFF00"/>
                </a:solidFill>
              </a:rPr>
              <a:t> </a:t>
            </a:r>
            <a:r>
              <a:rPr lang="en-IN" sz="1400" dirty="0" err="1" smtClean="0">
                <a:solidFill>
                  <a:srgbClr val="FFFF00"/>
                </a:solidFill>
              </a:rPr>
              <a:t>arteriosus</a:t>
            </a:r>
            <a:r>
              <a:rPr lang="en-IN" sz="1400" dirty="0" smtClean="0">
                <a:solidFill>
                  <a:srgbClr val="FFFF00"/>
                </a:solidFill>
              </a:rPr>
              <a:t>: potential perdurable anomalies in premature infants. J </a:t>
            </a:r>
            <a:r>
              <a:rPr lang="en-IN" sz="1400" dirty="0" err="1" smtClean="0">
                <a:solidFill>
                  <a:srgbClr val="FFFF00"/>
                </a:solidFill>
              </a:rPr>
              <a:t>Perinatol</a:t>
            </a:r>
            <a:r>
              <a:rPr lang="en-IN" sz="1400" dirty="0" smtClean="0">
                <a:solidFill>
                  <a:srgbClr val="FFFF00"/>
                </a:solidFill>
              </a:rPr>
              <a:t> 2012; 32:953.</a:t>
            </a:r>
            <a:endParaRPr lang="en-IN" dirty="0" smtClean="0">
              <a:solidFill>
                <a:srgbClr val="FFFF00"/>
              </a:solidFill>
            </a:endParaRPr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>
            <a:off x="457200" y="1219200"/>
            <a:ext cx="8001000" cy="5257800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/>
          <p:cNvSpPr txBox="1"/>
          <p:nvPr/>
        </p:nvSpPr>
        <p:spPr>
          <a:xfrm>
            <a:off x="762000" y="1447800"/>
            <a:ext cx="7467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smtClean="0">
                <a:solidFill>
                  <a:srgbClr val="FFFF00"/>
                </a:solidFill>
              </a:rPr>
              <a:t>Cerebral blood flow effects</a:t>
            </a:r>
          </a:p>
          <a:p>
            <a:endParaRPr lang="en-IN" sz="2400" dirty="0" smtClean="0">
              <a:latin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7/10 preterm infants with a large PDA had abnormal cerebral blood flow patterns</a:t>
            </a:r>
          </a:p>
          <a:p>
            <a:endParaRPr lang="en-IN" sz="24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IN" sz="2000" dirty="0" smtClean="0">
                <a:latin typeface="Calibri" pitchFamily="34" charset="0"/>
              </a:rPr>
              <a:t>  Retrograde diastolic flow  in 3 </a:t>
            </a:r>
          </a:p>
          <a:p>
            <a:pPr lvl="1">
              <a:buFont typeface="Wingdings" pitchFamily="2" charset="2"/>
              <a:buChar char="§"/>
            </a:pPr>
            <a:r>
              <a:rPr lang="en-IN" sz="2000" dirty="0" smtClean="0">
                <a:latin typeface="Calibri" pitchFamily="34" charset="0"/>
              </a:rPr>
              <a:t>  Decreased / absent  flow in 4 </a:t>
            </a:r>
          </a:p>
          <a:p>
            <a:pPr lvl="1">
              <a:buFont typeface="Wingdings" pitchFamily="2" charset="2"/>
              <a:buChar char="§"/>
            </a:pPr>
            <a:endParaRPr lang="en-US" sz="20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n-IN" sz="2000" dirty="0" smtClean="0">
              <a:latin typeface="Calibri" pitchFamily="34" charset="0"/>
            </a:endParaRPr>
          </a:p>
          <a:p>
            <a:pPr lvl="1">
              <a:buNone/>
            </a:pPr>
            <a:r>
              <a:rPr lang="en-IN" sz="1400" dirty="0" smtClean="0">
                <a:solidFill>
                  <a:srgbClr val="FFFF00"/>
                </a:solidFill>
              </a:rPr>
              <a:t>Martin CG, Snider AR, Katz SM, et al. Abnormal cerebral blood flow patterns in preterm infants with a large patent </a:t>
            </a:r>
            <a:r>
              <a:rPr lang="en-IN" sz="1400" dirty="0" err="1" smtClean="0">
                <a:solidFill>
                  <a:srgbClr val="FFFF00"/>
                </a:solidFill>
              </a:rPr>
              <a:t>ductus</a:t>
            </a:r>
            <a:r>
              <a:rPr lang="en-IN" sz="1400" dirty="0" smtClean="0">
                <a:solidFill>
                  <a:srgbClr val="FFFF00"/>
                </a:solidFill>
              </a:rPr>
              <a:t> </a:t>
            </a:r>
            <a:r>
              <a:rPr lang="en-IN" sz="1400" dirty="0" err="1" smtClean="0">
                <a:solidFill>
                  <a:srgbClr val="FFFF00"/>
                </a:solidFill>
              </a:rPr>
              <a:t>arteriosus</a:t>
            </a:r>
            <a:r>
              <a:rPr lang="en-IN" sz="1400" dirty="0" smtClean="0">
                <a:solidFill>
                  <a:srgbClr val="FFFF00"/>
                </a:solidFill>
              </a:rPr>
              <a:t>. J </a:t>
            </a:r>
            <a:r>
              <a:rPr lang="en-IN" sz="1400" dirty="0" err="1" smtClean="0">
                <a:solidFill>
                  <a:srgbClr val="FFFF00"/>
                </a:solidFill>
              </a:rPr>
              <a:t>Pediatr</a:t>
            </a:r>
            <a:r>
              <a:rPr lang="en-IN" sz="1400" dirty="0" smtClean="0">
                <a:solidFill>
                  <a:srgbClr val="FFFF00"/>
                </a:solidFill>
              </a:rPr>
              <a:t> 1982; 101:587.</a:t>
            </a:r>
            <a:endParaRPr lang="en-IN" sz="1400" dirty="0" smtClean="0">
              <a:solidFill>
                <a:srgbClr val="FFFF00"/>
              </a:solidFill>
              <a:latin typeface="Calibri" pitchFamily="34" charset="0"/>
            </a:endParaRPr>
          </a:p>
          <a:p>
            <a:pPr lvl="2"/>
            <a:endParaRPr lang="en-IN" sz="2400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2209800"/>
            <a:ext cx="8001000" cy="4267200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685800" y="2438400"/>
            <a:ext cx="75438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PDA in preterm (n = 20)</a:t>
            </a:r>
          </a:p>
          <a:p>
            <a:endParaRPr lang="en-IN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Calibri" pitchFamily="34" charset="0"/>
              </a:rPr>
              <a:t>   Lower cerebral oxygen saturation  </a:t>
            </a:r>
          </a:p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Calibri" pitchFamily="34" charset="0"/>
              </a:rPr>
              <a:t>   Lower mean arterial blood pressure </a:t>
            </a:r>
          </a:p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Calibri" pitchFamily="34" charset="0"/>
              </a:rPr>
              <a:t>   Higher fractional tissue oxygen extraction</a:t>
            </a:r>
          </a:p>
          <a:p>
            <a:endParaRPr lang="en-IN" sz="2400" dirty="0" smtClean="0">
              <a:latin typeface="Calibri" pitchFamily="34" charset="0"/>
            </a:endParaRPr>
          </a:p>
          <a:p>
            <a:pPr>
              <a:buNone/>
            </a:pPr>
            <a:r>
              <a:rPr lang="en-IN" sz="1100" dirty="0" smtClean="0">
                <a:solidFill>
                  <a:srgbClr val="FFFF00"/>
                </a:solidFill>
              </a:rPr>
              <a:t>	</a:t>
            </a:r>
            <a:r>
              <a:rPr lang="en-IN" sz="1400" dirty="0" err="1" smtClean="0">
                <a:solidFill>
                  <a:srgbClr val="FFFF00"/>
                </a:solidFill>
              </a:rPr>
              <a:t>Lemmers</a:t>
            </a:r>
            <a:r>
              <a:rPr lang="en-IN" sz="1400" dirty="0" smtClean="0">
                <a:solidFill>
                  <a:srgbClr val="FFFF00"/>
                </a:solidFill>
              </a:rPr>
              <a:t> PM, </a:t>
            </a:r>
            <a:r>
              <a:rPr lang="en-IN" sz="1400" dirty="0" err="1" smtClean="0">
                <a:solidFill>
                  <a:srgbClr val="FFFF00"/>
                </a:solidFill>
              </a:rPr>
              <a:t>Toet</a:t>
            </a:r>
            <a:r>
              <a:rPr lang="en-IN" sz="1400" dirty="0" smtClean="0">
                <a:solidFill>
                  <a:srgbClr val="FFFF00"/>
                </a:solidFill>
              </a:rPr>
              <a:t> MC, van </a:t>
            </a:r>
            <a:r>
              <a:rPr lang="en-IN" sz="1400" dirty="0" err="1" smtClean="0">
                <a:solidFill>
                  <a:srgbClr val="FFFF00"/>
                </a:solidFill>
              </a:rPr>
              <a:t>Bel</a:t>
            </a:r>
            <a:r>
              <a:rPr lang="en-IN" sz="1400" dirty="0" smtClean="0">
                <a:solidFill>
                  <a:srgbClr val="FFFF00"/>
                </a:solidFill>
              </a:rPr>
              <a:t> F. Impact of patent </a:t>
            </a:r>
            <a:r>
              <a:rPr lang="en-IN" sz="1400" dirty="0" err="1" smtClean="0">
                <a:solidFill>
                  <a:srgbClr val="FFFF00"/>
                </a:solidFill>
              </a:rPr>
              <a:t>ductus</a:t>
            </a:r>
            <a:r>
              <a:rPr lang="en-IN" sz="1400" dirty="0" smtClean="0">
                <a:solidFill>
                  <a:srgbClr val="FFFF00"/>
                </a:solidFill>
              </a:rPr>
              <a:t> </a:t>
            </a:r>
            <a:r>
              <a:rPr lang="en-IN" sz="1400" dirty="0" err="1" smtClean="0">
                <a:solidFill>
                  <a:srgbClr val="FFFF00"/>
                </a:solidFill>
              </a:rPr>
              <a:t>arteriosus</a:t>
            </a:r>
            <a:r>
              <a:rPr lang="en-IN" sz="1400" dirty="0" smtClean="0">
                <a:solidFill>
                  <a:srgbClr val="FFFF00"/>
                </a:solidFill>
              </a:rPr>
              <a:t> and subsequent therapy with </a:t>
            </a:r>
            <a:r>
              <a:rPr lang="en-IN" sz="1400" dirty="0" err="1" smtClean="0">
                <a:solidFill>
                  <a:srgbClr val="FFFF00"/>
                </a:solidFill>
              </a:rPr>
              <a:t>indomethacin</a:t>
            </a:r>
            <a:r>
              <a:rPr lang="en-IN" sz="1400" dirty="0" smtClean="0">
                <a:solidFill>
                  <a:srgbClr val="FFFF00"/>
                </a:solidFill>
              </a:rPr>
              <a:t> on cerebral oxygenation in preterm infants. </a:t>
            </a:r>
            <a:r>
              <a:rPr lang="en-IN" sz="1400" dirty="0" err="1" smtClean="0">
                <a:solidFill>
                  <a:srgbClr val="FFFF00"/>
                </a:solidFill>
              </a:rPr>
              <a:t>Pediatrics</a:t>
            </a:r>
            <a:r>
              <a:rPr lang="en-IN" sz="1400" dirty="0" smtClean="0">
                <a:solidFill>
                  <a:srgbClr val="FFFF00"/>
                </a:solidFill>
              </a:rPr>
              <a:t> 2008; 121:142</a:t>
            </a:r>
            <a:endParaRPr lang="en-IN" sz="11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1100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None/>
            </a:pPr>
            <a:endParaRPr lang="en-US" sz="1100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None/>
            </a:pPr>
            <a:endParaRPr lang="en-IN" sz="1100" dirty="0" smtClean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Increased risk of IVH seen in preterm infants with PDA</a:t>
            </a:r>
          </a:p>
          <a:p>
            <a:endParaRPr lang="en-IN" dirty="0" smtClean="0">
              <a:latin typeface="Calibri" pitchFamily="34" charset="0"/>
            </a:endParaRPr>
          </a:p>
          <a:p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Mortality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 Campbell deduced a mortality rate of </a:t>
            </a:r>
          </a:p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  0.42% per annum during the first two decades</a:t>
            </a:r>
          </a:p>
          <a:p>
            <a:pPr>
              <a:buNone/>
            </a:pPr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1–1.5% in the third decade</a:t>
            </a:r>
          </a:p>
          <a:p>
            <a:r>
              <a:rPr lang="en-US" sz="2400" dirty="0" smtClean="0">
                <a:latin typeface="Calibri" pitchFamily="34" charset="0"/>
              </a:rPr>
              <a:t>2–2.5% in the fourth</a:t>
            </a:r>
          </a:p>
          <a:p>
            <a:r>
              <a:rPr lang="en-US" sz="2400" dirty="0" smtClean="0">
                <a:latin typeface="Calibri" pitchFamily="34" charset="0"/>
              </a:rPr>
              <a:t>4% for each subsequent year</a:t>
            </a:r>
          </a:p>
          <a:p>
            <a:r>
              <a:rPr lang="en-US" sz="2400" dirty="0" smtClean="0">
                <a:latin typeface="Calibri" pitchFamily="34" charset="0"/>
              </a:rPr>
              <a:t>1/3 of patients with a persistent arterial duct die by the age of 40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pPr>
              <a:buNone/>
            </a:pPr>
            <a:r>
              <a:rPr lang="en-IN" sz="1400" dirty="0" smtClean="0">
                <a:solidFill>
                  <a:srgbClr val="FFFF00"/>
                </a:solidFill>
              </a:rPr>
              <a:t>	Campbell M. Natural history of persistent </a:t>
            </a:r>
            <a:r>
              <a:rPr lang="en-IN" sz="1400" dirty="0" err="1" smtClean="0">
                <a:solidFill>
                  <a:srgbClr val="FFFF00"/>
                </a:solidFill>
              </a:rPr>
              <a:t>ductus</a:t>
            </a:r>
            <a:r>
              <a:rPr lang="en-IN" sz="1400" dirty="0" smtClean="0">
                <a:solidFill>
                  <a:srgbClr val="FFFF00"/>
                </a:solidFill>
              </a:rPr>
              <a:t> </a:t>
            </a:r>
            <a:r>
              <a:rPr lang="en-IN" sz="1400" dirty="0" err="1" smtClean="0">
                <a:solidFill>
                  <a:srgbClr val="FFFF00"/>
                </a:solidFill>
              </a:rPr>
              <a:t>arteriosus</a:t>
            </a:r>
            <a:r>
              <a:rPr lang="en-IN" sz="1400" dirty="0" smtClean="0">
                <a:solidFill>
                  <a:srgbClr val="FFFF00"/>
                </a:solidFill>
              </a:rPr>
              <a:t>. </a:t>
            </a:r>
            <a:r>
              <a:rPr lang="en-IN" sz="1400" i="1" dirty="0" smtClean="0">
                <a:solidFill>
                  <a:srgbClr val="FFFF00"/>
                </a:solidFill>
              </a:rPr>
              <a:t>Br Heart J 1968; </a:t>
            </a:r>
            <a:r>
              <a:rPr lang="en-IN" sz="1400" b="1" i="1" dirty="0" smtClean="0">
                <a:solidFill>
                  <a:srgbClr val="FFFF00"/>
                </a:solidFill>
              </a:rPr>
              <a:t>30: 4–13.</a:t>
            </a:r>
            <a:endParaRPr lang="en-US" sz="1400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ASIAN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WESTERN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</a:rPr>
              <a:t>Doubly </a:t>
            </a:r>
            <a:r>
              <a:rPr lang="en-US" dirty="0" err="1" smtClean="0">
                <a:latin typeface="Calibri" pitchFamily="34" charset="0"/>
              </a:rPr>
              <a:t>commited</a:t>
            </a:r>
            <a:r>
              <a:rPr lang="en-US" dirty="0" smtClean="0">
                <a:latin typeface="Calibri" pitchFamily="34" charset="0"/>
              </a:rPr>
              <a:t> subarterial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dirty="0" smtClean="0">
              <a:latin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Multiple ventricular septal defects are rare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Doubly-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commited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subarterial defect requiring repair is 30%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</a:rPr>
              <a:t>Muscular defects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dirty="0" smtClean="0">
              <a:latin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10% in the west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dirty="0" smtClean="0">
              <a:latin typeface="Calibri" pitchFamily="34" charset="0"/>
            </a:endParaRPr>
          </a:p>
          <a:p>
            <a:pPr>
              <a:buClr>
                <a:srgbClr val="FFC000"/>
              </a:buCl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5% in western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Racial variation</a:t>
            </a:r>
            <a:endParaRPr lang="en-US" sz="5400" b="1" dirty="0">
              <a:solidFill>
                <a:srgbClr val="FFFF00"/>
              </a:solidFill>
              <a:latin typeface="Lucida San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6096000"/>
            <a:ext cx="6172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Ferreira Martins JD 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</a:rPr>
              <a:t>et </a:t>
            </a:r>
            <a:r>
              <a:rPr lang="en-US" sz="1600" i="1" dirty="0" err="1" smtClean="0">
                <a:solidFill>
                  <a:srgbClr val="FFFF00"/>
                </a:solidFill>
                <a:latin typeface="Calibri" pitchFamily="34" charset="0"/>
              </a:rPr>
              <a:t>al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.</a:t>
            </a:r>
            <a:r>
              <a:rPr lang="en-US" sz="1600" i="1" dirty="0" err="1" smtClean="0">
                <a:solidFill>
                  <a:srgbClr val="FFFF00"/>
                </a:solidFill>
                <a:latin typeface="Calibri" pitchFamily="34" charset="0"/>
              </a:rPr>
              <a:t>Cardiol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</a:rPr>
              <a:t> Young 2000; 10: 464–73.</a:t>
            </a:r>
            <a:endParaRPr lang="en-US" sz="16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9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</a:rPr>
              <a:t>Causes</a:t>
            </a:r>
          </a:p>
          <a:p>
            <a:pPr>
              <a:buNone/>
            </a:pPr>
            <a:endParaRPr lang="en-US" sz="24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Congestive heart failure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Dissecting aneurysm of </a:t>
            </a:r>
            <a:r>
              <a:rPr lang="en-US" sz="2400" dirty="0" err="1" smtClean="0">
                <a:latin typeface="Calibri" pitchFamily="34" charset="0"/>
              </a:rPr>
              <a:t>ductus</a:t>
            </a:r>
            <a:endParaRPr lang="en-US" sz="2400" dirty="0" smtClean="0"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Rupture of a </a:t>
            </a:r>
            <a:r>
              <a:rPr lang="en-US" sz="2400" dirty="0" err="1" smtClean="0">
                <a:latin typeface="Calibri" pitchFamily="34" charset="0"/>
              </a:rPr>
              <a:t>ductal</a:t>
            </a:r>
            <a:r>
              <a:rPr lang="en-US" sz="2400" dirty="0" smtClean="0">
                <a:latin typeface="Calibri" pitchFamily="34" charset="0"/>
              </a:rPr>
              <a:t> aneurysm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Rupture of a hypertensive </a:t>
            </a:r>
            <a:r>
              <a:rPr lang="en-US" sz="2400" dirty="0" err="1" smtClean="0">
                <a:latin typeface="Calibri" pitchFamily="34" charset="0"/>
              </a:rPr>
              <a:t>aneurysmal</a:t>
            </a:r>
            <a:r>
              <a:rPr lang="en-US" sz="2400" dirty="0" smtClean="0">
                <a:latin typeface="Calibri" pitchFamily="34" charset="0"/>
              </a:rPr>
              <a:t> pulmonary trunk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Unusual presentations of PDA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Calibri" pitchFamily="34" charset="0"/>
              </a:rPr>
              <a:t>Sudden appearance of </a:t>
            </a:r>
            <a:r>
              <a:rPr lang="en-US" sz="2400" dirty="0" err="1" smtClean="0">
                <a:latin typeface="Calibri" pitchFamily="34" charset="0"/>
              </a:rPr>
              <a:t>ductal</a:t>
            </a:r>
            <a:r>
              <a:rPr lang="en-US" sz="2400" dirty="0" smtClean="0">
                <a:latin typeface="Calibri" pitchFamily="34" charset="0"/>
              </a:rPr>
              <a:t> murmur in children or young adults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Intermittent appearance of a continuous murmur 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1800" dirty="0" smtClean="0">
                <a:solidFill>
                  <a:srgbClr val="FFFF00"/>
                </a:solidFill>
                <a:latin typeface="Calibri" pitchFamily="34" charset="0"/>
              </a:rPr>
              <a:t>Keith TR et al., </a:t>
            </a:r>
            <a:r>
              <a:rPr lang="en-US" sz="2400" dirty="0" smtClean="0">
                <a:latin typeface="Calibri" pitchFamily="34" charset="0"/>
              </a:rPr>
              <a:t>Spontaneously disappearing murmur of PDA </a:t>
            </a:r>
            <a:r>
              <a:rPr lang="en-US" sz="1800" dirty="0" smtClean="0">
                <a:solidFill>
                  <a:srgbClr val="FFFF00"/>
                </a:solidFill>
                <a:latin typeface="Calibri" pitchFamily="34" charset="0"/>
              </a:rPr>
              <a:t>Circulation, 1961</a:t>
            </a:r>
            <a:endParaRPr lang="en-US" sz="2400" dirty="0" smtClean="0">
              <a:solidFill>
                <a:srgbClr val="FFFF00"/>
              </a:solidFill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1800" dirty="0" err="1" smtClean="0">
                <a:solidFill>
                  <a:srgbClr val="FFFF00"/>
                </a:solidFill>
                <a:latin typeface="Calibri" pitchFamily="34" charset="0"/>
              </a:rPr>
              <a:t>Umebayashi</a:t>
            </a:r>
            <a:r>
              <a:rPr lang="en-US" sz="1800" dirty="0" smtClean="0">
                <a:solidFill>
                  <a:srgbClr val="FFFF00"/>
                </a:solidFill>
                <a:latin typeface="Calibri" pitchFamily="34" charset="0"/>
              </a:rPr>
              <a:t> et al., </a:t>
            </a:r>
            <a:r>
              <a:rPr lang="en-US" sz="2400" dirty="0" smtClean="0">
                <a:latin typeface="Calibri" pitchFamily="34" charset="0"/>
              </a:rPr>
              <a:t>Abrupt onset of patent </a:t>
            </a:r>
            <a:r>
              <a:rPr lang="en-US" sz="2400" dirty="0" err="1" smtClean="0">
                <a:latin typeface="Calibri" pitchFamily="34" charset="0"/>
              </a:rPr>
              <a:t>ductus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arteriosus</a:t>
            </a:r>
            <a:r>
              <a:rPr lang="en-US" sz="2400" dirty="0" smtClean="0">
                <a:latin typeface="Calibri" pitchFamily="34" charset="0"/>
              </a:rPr>
              <a:t>  in a 55 year old man </a:t>
            </a:r>
            <a:r>
              <a:rPr lang="en-US" sz="1800" dirty="0" smtClean="0">
                <a:solidFill>
                  <a:srgbClr val="FFFF00"/>
                </a:solidFill>
                <a:latin typeface="Calibri" pitchFamily="34" charset="0"/>
              </a:rPr>
              <a:t>Am Heart J, 1989</a:t>
            </a:r>
            <a:endParaRPr lang="en-US" sz="2400" dirty="0" smtClean="0">
              <a:solidFill>
                <a:srgbClr val="FFFF00"/>
              </a:solidFill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1800" dirty="0" err="1" smtClean="0">
                <a:solidFill>
                  <a:srgbClr val="FFFF00"/>
                </a:solidFill>
                <a:latin typeface="Calibri" pitchFamily="34" charset="0"/>
              </a:rPr>
              <a:t>Borow</a:t>
            </a:r>
            <a:r>
              <a:rPr lang="en-US" sz="1800" dirty="0" smtClean="0">
                <a:solidFill>
                  <a:srgbClr val="FFFF00"/>
                </a:solidFill>
                <a:latin typeface="Calibri" pitchFamily="34" charset="0"/>
              </a:rPr>
              <a:t> et al., </a:t>
            </a:r>
            <a:r>
              <a:rPr lang="en-US" sz="2400" dirty="0" smtClean="0">
                <a:latin typeface="Calibri" pitchFamily="34" charset="0"/>
              </a:rPr>
              <a:t>Fistulous aneurysm of </a:t>
            </a:r>
            <a:r>
              <a:rPr lang="en-US" sz="2400" dirty="0" err="1" smtClean="0">
                <a:latin typeface="Calibri" pitchFamily="34" charset="0"/>
              </a:rPr>
              <a:t>ductus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arteriosus</a:t>
            </a:r>
            <a:r>
              <a:rPr lang="en-US" sz="2400" dirty="0" smtClean="0">
                <a:latin typeface="Calibri" pitchFamily="34" charset="0"/>
              </a:rPr>
              <a:t>. </a:t>
            </a:r>
            <a:r>
              <a:rPr lang="en-US" sz="1800" dirty="0" smtClean="0">
                <a:solidFill>
                  <a:srgbClr val="FFFF00"/>
                </a:solidFill>
                <a:latin typeface="Calibri" pitchFamily="34" charset="0"/>
              </a:rPr>
              <a:t>Br. Heart J , 1981</a:t>
            </a:r>
            <a:endParaRPr lang="en-US" sz="24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334000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Based on symptoms, PAP and the magnitude of L-R shunt</a:t>
            </a: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Spontaneous closure may occur during the first year</a:t>
            </a:r>
          </a:p>
          <a:p>
            <a:pPr marL="514350" indent="-514350">
              <a:buClr>
                <a:srgbClr val="FFC000"/>
              </a:buClr>
              <a:buNone/>
            </a:pPr>
            <a:r>
              <a:rPr lang="en-US" sz="1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							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endParaRPr lang="en-US" sz="7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Beyond infancy closure may still occur -- 0.6% per year</a:t>
            </a:r>
          </a:p>
          <a:p>
            <a:pPr marL="514350" indent="-514350">
              <a:buClr>
                <a:srgbClr val="FFC000"/>
              </a:buClr>
              <a:buNone/>
            </a:pPr>
            <a:r>
              <a:rPr lang="en-US" sz="1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					       		Campbell M </a:t>
            </a:r>
            <a:r>
              <a:rPr lang="en-US" sz="1400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et </a:t>
            </a:r>
            <a:r>
              <a:rPr lang="en-US" sz="1400" i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al</a:t>
            </a:r>
            <a:r>
              <a:rPr lang="en-US" sz="14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.Heart</a:t>
            </a:r>
            <a:r>
              <a:rPr lang="en-US" sz="1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1968;30:4–13.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Approach different - preterm infant Vs  mature child</a:t>
            </a: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Medical  therapy – not for term infants </a:t>
            </a:r>
          </a:p>
          <a:p>
            <a:pPr marL="514350" indent="-51435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371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Treatment of PDA</a:t>
            </a:r>
            <a:endParaRPr lang="en-US" sz="4000" b="1" dirty="0">
              <a:solidFill>
                <a:srgbClr val="FFFF00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5334000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At 6–8 months transcatheter closure may be feasible</a:t>
            </a: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Infants weighing  more than about 5 kg</a:t>
            </a: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Large PDA and PAP &gt;30 mmHg, prior IE - closure indicated</a:t>
            </a: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Silent PDA  — management  is controversial</a:t>
            </a:r>
          </a:p>
          <a:p>
            <a:pPr marL="514350" indent="-514350">
              <a:buClr>
                <a:srgbClr val="FFC000"/>
              </a:buClr>
              <a:buNone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Surgical closure may be performed without delay</a:t>
            </a:r>
          </a:p>
          <a:p>
            <a:endParaRPr lang="en-IN" sz="2400" dirty="0" smtClean="0">
              <a:latin typeface="Calibri" pitchFamily="34" charset="0"/>
            </a:endParaRPr>
          </a:p>
          <a:p>
            <a:endParaRPr lang="en-IN" sz="2400" dirty="0" smtClean="0">
              <a:latin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371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Treatment of PDA</a:t>
            </a:r>
            <a:endParaRPr lang="en-US" sz="4000" b="1" dirty="0">
              <a:solidFill>
                <a:srgbClr val="FFFF00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334000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Coils  closure for &lt;3 mm, &gt;97% success, zero mortality </a:t>
            </a: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&gt;98% complete closure rate at 6 months</a:t>
            </a: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r>
              <a:rPr lang="en-IN" sz="2400" dirty="0" smtClean="0">
                <a:latin typeface="Calibri" pitchFamily="34" charset="0"/>
              </a:rPr>
              <a:t>Distorted </a:t>
            </a:r>
            <a:r>
              <a:rPr lang="en-IN" sz="2400" dirty="0" err="1" smtClean="0">
                <a:latin typeface="Calibri" pitchFamily="34" charset="0"/>
              </a:rPr>
              <a:t>ductal</a:t>
            </a:r>
            <a:r>
              <a:rPr lang="en-IN" sz="2400" dirty="0" smtClean="0">
                <a:latin typeface="Calibri" pitchFamily="34" charset="0"/>
              </a:rPr>
              <a:t> morphology  (aneurysm or endarteritis)  </a:t>
            </a:r>
            <a:r>
              <a:rPr lang="en-IN" sz="2400" dirty="0" smtClean="0">
                <a:latin typeface="Calibri" pitchFamily="34" charset="0"/>
                <a:sym typeface="Wingdings" pitchFamily="2" charset="2"/>
              </a:rPr>
              <a:t></a:t>
            </a:r>
            <a:r>
              <a:rPr lang="en-IN" sz="2400" dirty="0" smtClean="0">
                <a:latin typeface="Calibri" pitchFamily="34" charset="0"/>
              </a:rPr>
              <a:t>  surgical ligation</a:t>
            </a: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r>
              <a:rPr lang="en-IN" sz="2400" dirty="0" smtClean="0">
                <a:latin typeface="Calibri" pitchFamily="34" charset="0"/>
              </a:rPr>
              <a:t>In adults with a small PDA -- </a:t>
            </a:r>
            <a:r>
              <a:rPr lang="en-IN" sz="2400" dirty="0" err="1" smtClean="0">
                <a:latin typeface="Calibri" pitchFamily="34" charset="0"/>
              </a:rPr>
              <a:t>percutaneous</a:t>
            </a:r>
            <a:r>
              <a:rPr lang="en-IN" sz="2400" dirty="0" smtClean="0">
                <a:latin typeface="Calibri" pitchFamily="34" charset="0"/>
              </a:rPr>
              <a:t> occlusion  (even in the absence of left heart volume overload)</a:t>
            </a:r>
          </a:p>
          <a:p>
            <a:pPr marL="834390" lvl="1" indent="-514350">
              <a:buClr>
                <a:srgbClr val="FFC000"/>
              </a:buClr>
            </a:pPr>
            <a:r>
              <a:rPr lang="en-IN" sz="2000" dirty="0" smtClean="0">
                <a:latin typeface="Calibri" pitchFamily="34" charset="0"/>
              </a:rPr>
              <a:t>If left untreated routine follow-up every 3-5 yrs is recommended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371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Treatment of PDA</a:t>
            </a:r>
            <a:endParaRPr lang="en-US" sz="4000" b="1" dirty="0">
              <a:solidFill>
                <a:srgbClr val="FFFF00"/>
              </a:solidFill>
              <a:latin typeface="Lucida Sans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524000"/>
            <a:ext cx="8077200" cy="4114800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1143000" y="1676400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400" b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sz="2400" b="1" dirty="0" smtClean="0">
                <a:latin typeface="Calibri" pitchFamily="34" charset="0"/>
              </a:rPr>
              <a:t> </a:t>
            </a:r>
            <a:r>
              <a:rPr lang="en-IN" sz="2400" dirty="0" smtClean="0">
                <a:latin typeface="Calibri" pitchFamily="34" charset="0"/>
              </a:rPr>
              <a:t>In adults post </a:t>
            </a:r>
            <a:r>
              <a:rPr lang="en-IN" sz="2400" dirty="0" err="1" smtClean="0">
                <a:latin typeface="Calibri" pitchFamily="34" charset="0"/>
              </a:rPr>
              <a:t>percutaneous</a:t>
            </a:r>
            <a:r>
              <a:rPr lang="en-IN" sz="2400" dirty="0" smtClean="0">
                <a:latin typeface="Calibri" pitchFamily="34" charset="0"/>
              </a:rPr>
              <a:t> device occlusion follow-up is recommended at least every 5 years</a:t>
            </a:r>
          </a:p>
          <a:p>
            <a:pPr>
              <a:buFont typeface="Wingdings" pitchFamily="2" charset="2"/>
              <a:buChar char="§"/>
            </a:pPr>
            <a:endParaRPr lang="en-IN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Calibri" pitchFamily="34" charset="0"/>
              </a:rPr>
              <a:t>   In children - no recommendations for long-term follow-up</a:t>
            </a:r>
          </a:p>
          <a:p>
            <a:pPr>
              <a:buFont typeface="Wingdings" pitchFamily="2" charset="2"/>
              <a:buChar char="§"/>
            </a:pPr>
            <a:endParaRPr lang="en-IN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Calibri" pitchFamily="34" charset="0"/>
              </a:rPr>
              <a:t>  Post </a:t>
            </a:r>
            <a:r>
              <a:rPr lang="en-IN" sz="2400" dirty="0" err="1" smtClean="0">
                <a:latin typeface="Calibri" pitchFamily="34" charset="0"/>
              </a:rPr>
              <a:t>percutaneous</a:t>
            </a:r>
            <a:r>
              <a:rPr lang="en-IN" sz="2400" dirty="0" smtClean="0">
                <a:latin typeface="Calibri" pitchFamily="34" charset="0"/>
              </a:rPr>
              <a:t> closure - antibiotic prophylaxis  for 6 months</a:t>
            </a:r>
          </a:p>
          <a:p>
            <a:pPr>
              <a:buFont typeface="Wingdings" pitchFamily="2" charset="2"/>
              <a:buChar char="§"/>
            </a:pP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 / AHA 2008 guidelines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latin typeface="Calibri" pitchFamily="34" charset="0"/>
              </a:rPr>
              <a:t>Left </a:t>
            </a:r>
            <a:r>
              <a:rPr lang="en-IN" sz="2400" dirty="0" err="1" smtClean="0">
                <a:latin typeface="Calibri" pitchFamily="34" charset="0"/>
              </a:rPr>
              <a:t>atrial</a:t>
            </a:r>
            <a:r>
              <a:rPr lang="en-IN" sz="2400" dirty="0" smtClean="0">
                <a:latin typeface="Calibri" pitchFamily="34" charset="0"/>
              </a:rPr>
              <a:t> and/or LV enlargement or if PAH is  present or in the presence of net left-to-right shunting  (</a:t>
            </a:r>
            <a:r>
              <a:rPr lang="en-IN" sz="2400" i="1" dirty="0" smtClean="0">
                <a:latin typeface="Calibri" pitchFamily="34" charset="0"/>
              </a:rPr>
              <a:t>I C)</a:t>
            </a:r>
          </a:p>
          <a:p>
            <a:r>
              <a:rPr lang="en-IN" sz="2400" dirty="0" smtClean="0">
                <a:latin typeface="Calibri" pitchFamily="34" charset="0"/>
              </a:rPr>
              <a:t>Prior endarteritis (</a:t>
            </a:r>
            <a:r>
              <a:rPr lang="en-IN" sz="2400" i="1" dirty="0" smtClean="0">
                <a:latin typeface="Calibri" pitchFamily="34" charset="0"/>
              </a:rPr>
              <a:t>I C)</a:t>
            </a:r>
          </a:p>
          <a:p>
            <a:pPr>
              <a:buNone/>
            </a:pPr>
            <a:r>
              <a:rPr lang="en-IN" sz="2400" dirty="0" smtClean="0">
                <a:latin typeface="Calibri" pitchFamily="34" charset="0"/>
              </a:rPr>
              <a:t>Surgical repair  </a:t>
            </a:r>
          </a:p>
          <a:p>
            <a:r>
              <a:rPr lang="en-IN" sz="2400" dirty="0" smtClean="0">
                <a:latin typeface="Calibri" pitchFamily="34" charset="0"/>
              </a:rPr>
              <a:t>The PDA is too large for device closure (</a:t>
            </a:r>
            <a:r>
              <a:rPr lang="en-IN" sz="2400" i="1" dirty="0" smtClean="0">
                <a:latin typeface="Calibri" pitchFamily="34" charset="0"/>
              </a:rPr>
              <a:t>I C)</a:t>
            </a:r>
          </a:p>
          <a:p>
            <a:r>
              <a:rPr lang="en-IN" sz="2400" dirty="0" smtClean="0">
                <a:latin typeface="Calibri" pitchFamily="34" charset="0"/>
              </a:rPr>
              <a:t>Distorted </a:t>
            </a:r>
            <a:r>
              <a:rPr lang="en-IN" sz="2400" dirty="0" err="1" smtClean="0">
                <a:latin typeface="Calibri" pitchFamily="34" charset="0"/>
              </a:rPr>
              <a:t>ductal</a:t>
            </a:r>
            <a:r>
              <a:rPr lang="en-IN" sz="2400" dirty="0" smtClean="0">
                <a:latin typeface="Calibri" pitchFamily="34" charset="0"/>
              </a:rPr>
              <a:t> anatomy precludes device closure (</a:t>
            </a:r>
            <a:r>
              <a:rPr lang="en-IN" sz="2400" dirty="0" err="1" smtClean="0">
                <a:latin typeface="Calibri" pitchFamily="34" charset="0"/>
              </a:rPr>
              <a:t>eg</a:t>
            </a:r>
            <a:r>
              <a:rPr lang="en-IN" sz="2400" dirty="0" smtClean="0">
                <a:latin typeface="Calibri" pitchFamily="34" charset="0"/>
              </a:rPr>
              <a:t>, aneurysm or endarteritis) (</a:t>
            </a:r>
            <a:r>
              <a:rPr lang="en-IN" sz="2400" i="1" dirty="0" smtClean="0">
                <a:latin typeface="Calibri" pitchFamily="34" charset="0"/>
              </a:rPr>
              <a:t>I B)</a:t>
            </a:r>
          </a:p>
          <a:p>
            <a:r>
              <a:rPr lang="en-IN" sz="2400" dirty="0" smtClean="0">
                <a:latin typeface="Calibri" pitchFamily="34" charset="0"/>
              </a:rPr>
              <a:t>Reasonable to close an asymptomatic small PDA by catheter device (</a:t>
            </a:r>
            <a:r>
              <a:rPr lang="en-IN" sz="2400" i="1" dirty="0" smtClean="0">
                <a:latin typeface="Calibri" pitchFamily="34" charset="0"/>
              </a:rPr>
              <a:t>II C)</a:t>
            </a:r>
          </a:p>
          <a:p>
            <a:r>
              <a:rPr lang="en-IN" sz="2400" dirty="0" smtClean="0">
                <a:latin typeface="Calibri" pitchFamily="34" charset="0"/>
              </a:rPr>
              <a:t>PDA closure is reasonable for patients with PAH with a net left-to-right shunt (</a:t>
            </a:r>
            <a:r>
              <a:rPr lang="en-IN" sz="2400" i="1" dirty="0" smtClean="0">
                <a:latin typeface="Calibri" pitchFamily="34" charset="0"/>
              </a:rPr>
              <a:t>II C)</a:t>
            </a:r>
            <a:endParaRPr lang="en-IN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295400"/>
          </a:xfr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Lucida Sans" pitchFamily="34" charset="0"/>
              </a:rPr>
              <a:t>Atrial</a:t>
            </a:r>
            <a:r>
              <a:rPr sz="5400" b="1" smtClean="0">
                <a:solidFill>
                  <a:srgbClr val="FFFF00"/>
                </a:solidFill>
                <a:latin typeface="Lucida Sans" pitchFamily="34" charset="0"/>
              </a:rPr>
              <a:t> Septal Defect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763000" cy="56388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Calibri" pitchFamily="34" charset="0"/>
              </a:rPr>
              <a:t>0.53 per 1000 live births</a:t>
            </a:r>
          </a:p>
          <a:p>
            <a:r>
              <a:rPr lang="en-IN" sz="2400" dirty="0" smtClean="0">
                <a:latin typeface="Calibri" pitchFamily="34" charset="0"/>
              </a:rPr>
              <a:t>8.67% of all congenital heart malformations</a:t>
            </a:r>
          </a:p>
          <a:p>
            <a:pPr>
              <a:buNone/>
            </a:pPr>
            <a:r>
              <a:rPr lang="en-IN" sz="1400" dirty="0" smtClean="0">
                <a:solidFill>
                  <a:srgbClr val="FFFF00"/>
                </a:solidFill>
              </a:rPr>
              <a:t>	</a:t>
            </a:r>
            <a:r>
              <a:rPr lang="en-IN" sz="1400" dirty="0" err="1" smtClean="0">
                <a:solidFill>
                  <a:srgbClr val="FFFF00"/>
                </a:solidFill>
              </a:rPr>
              <a:t>Samanek</a:t>
            </a:r>
            <a:r>
              <a:rPr lang="en-IN" sz="1400" dirty="0" smtClean="0">
                <a:solidFill>
                  <a:srgbClr val="FFFF00"/>
                </a:solidFill>
              </a:rPr>
              <a:t> M, </a:t>
            </a:r>
            <a:r>
              <a:rPr lang="en-IN" sz="1400" dirty="0" err="1" smtClean="0">
                <a:solidFill>
                  <a:srgbClr val="FFFF00"/>
                </a:solidFill>
              </a:rPr>
              <a:t>Voriskova</a:t>
            </a:r>
            <a:r>
              <a:rPr lang="en-IN" sz="1400" dirty="0" smtClean="0">
                <a:solidFill>
                  <a:srgbClr val="FFFF00"/>
                </a:solidFill>
              </a:rPr>
              <a:t> M. Congenital heart disease among 815,569 children born between 1980 and 1990 and their 15-year survival: a prospective Bohemia survival study. </a:t>
            </a:r>
            <a:r>
              <a:rPr lang="en-IN" sz="1400" i="1" dirty="0" err="1" smtClean="0">
                <a:solidFill>
                  <a:srgbClr val="FFFF00"/>
                </a:solidFill>
              </a:rPr>
              <a:t>Pediatr</a:t>
            </a:r>
            <a:r>
              <a:rPr lang="en-IN" sz="1400" i="1" dirty="0" smtClean="0">
                <a:solidFill>
                  <a:srgbClr val="FFFF00"/>
                </a:solidFill>
              </a:rPr>
              <a:t> </a:t>
            </a:r>
            <a:r>
              <a:rPr lang="en-IN" sz="1400" i="1" dirty="0" err="1" smtClean="0">
                <a:solidFill>
                  <a:srgbClr val="FFFF00"/>
                </a:solidFill>
              </a:rPr>
              <a:t>Cardiol</a:t>
            </a:r>
            <a:r>
              <a:rPr lang="en-IN" sz="1400" i="1" dirty="0" smtClean="0">
                <a:solidFill>
                  <a:srgbClr val="FFFF00"/>
                </a:solidFill>
              </a:rPr>
              <a:t> </a:t>
            </a:r>
            <a:r>
              <a:rPr lang="en-IN" sz="1400" dirty="0" smtClean="0">
                <a:solidFill>
                  <a:srgbClr val="FFFF00"/>
                </a:solidFill>
              </a:rPr>
              <a:t>1999; </a:t>
            </a:r>
            <a:r>
              <a:rPr lang="en-IN" sz="1400" b="1" dirty="0" smtClean="0">
                <a:solidFill>
                  <a:srgbClr val="FFFF00"/>
                </a:solidFill>
              </a:rPr>
              <a:t>20: 411–17.</a:t>
            </a:r>
            <a:endParaRPr lang="en-IN" sz="1400" dirty="0" smtClean="0">
              <a:solidFill>
                <a:srgbClr val="FFFF00"/>
              </a:solidFill>
              <a:latin typeface="Calibri" pitchFamily="34" charset="0"/>
            </a:endParaRPr>
          </a:p>
          <a:p>
            <a:pPr marL="514350" indent="-514350">
              <a:buClr>
                <a:srgbClr val="FFC000"/>
              </a:buClr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941 per million </a:t>
            </a:r>
            <a:r>
              <a:rPr lang="en-IN" sz="2400" dirty="0" err="1" smtClean="0">
                <a:latin typeface="Calibri" pitchFamily="34" charset="0"/>
              </a:rPr>
              <a:t>livebirths</a:t>
            </a:r>
            <a:r>
              <a:rPr lang="en-IN" sz="2400" dirty="0" smtClean="0">
                <a:latin typeface="Calibri" pitchFamily="34" charset="0"/>
              </a:rPr>
              <a:t> (43 studies in the literature )</a:t>
            </a:r>
          </a:p>
          <a:p>
            <a:pPr>
              <a:buNone/>
            </a:pPr>
            <a:r>
              <a:rPr lang="en-IN" sz="1600" dirty="0" smtClean="0"/>
              <a:t>	</a:t>
            </a:r>
            <a:r>
              <a:rPr lang="en-IN" sz="1600" dirty="0" smtClean="0">
                <a:solidFill>
                  <a:srgbClr val="FFFF00"/>
                </a:solidFill>
              </a:rPr>
              <a:t>Hoffman JIE, Kaplan S. The incidence of congenital heart disease. </a:t>
            </a:r>
            <a:r>
              <a:rPr lang="en-IN" sz="1600" i="1" dirty="0" smtClean="0">
                <a:solidFill>
                  <a:srgbClr val="FFFF00"/>
                </a:solidFill>
              </a:rPr>
              <a:t>J Am </a:t>
            </a:r>
            <a:r>
              <a:rPr lang="en-IN" sz="1600" i="1" dirty="0" err="1" smtClean="0">
                <a:solidFill>
                  <a:srgbClr val="FFFF00"/>
                </a:solidFill>
              </a:rPr>
              <a:t>Coll</a:t>
            </a:r>
            <a:r>
              <a:rPr lang="en-IN" sz="1600" i="1" dirty="0" smtClean="0">
                <a:solidFill>
                  <a:srgbClr val="FFFF00"/>
                </a:solidFill>
              </a:rPr>
              <a:t> </a:t>
            </a:r>
            <a:r>
              <a:rPr lang="en-IN" sz="1600" i="1" dirty="0" err="1" smtClean="0">
                <a:solidFill>
                  <a:srgbClr val="FFFF00"/>
                </a:solidFill>
              </a:rPr>
              <a:t>Cardiol</a:t>
            </a:r>
            <a:r>
              <a:rPr lang="en-IN" sz="1600" i="1" dirty="0" smtClean="0">
                <a:solidFill>
                  <a:srgbClr val="FFFF00"/>
                </a:solidFill>
              </a:rPr>
              <a:t> 2002; </a:t>
            </a:r>
            <a:r>
              <a:rPr lang="en-IN" sz="1600" b="1" i="1" dirty="0" smtClean="0">
                <a:solidFill>
                  <a:srgbClr val="FFFF00"/>
                </a:solidFill>
              </a:rPr>
              <a:t>39: 1890–900.</a:t>
            </a:r>
            <a:endParaRPr lang="en-IN" sz="1500" dirty="0" smtClean="0">
              <a:solidFill>
                <a:srgbClr val="FFFF00"/>
              </a:solidFill>
              <a:latin typeface="Calibri" pitchFamily="34" charset="0"/>
            </a:endParaRPr>
          </a:p>
          <a:p>
            <a:endParaRPr lang="en-IN" sz="2400" dirty="0" smtClean="0">
              <a:latin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13 percent of congenital heart disorders </a:t>
            </a:r>
          </a:p>
          <a:p>
            <a:r>
              <a:rPr lang="en-IN" sz="2400" dirty="0" smtClean="0">
                <a:latin typeface="Calibri" pitchFamily="34" charset="0"/>
              </a:rPr>
              <a:t>Birth prevalence of 1.64 per 1,000 live births</a:t>
            </a:r>
            <a:endParaRPr lang="en-IN" sz="2400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IN" sz="2400" dirty="0" smtClean="0">
                <a:solidFill>
                  <a:srgbClr val="FFFF00"/>
                </a:solidFill>
              </a:rPr>
              <a:t>	</a:t>
            </a:r>
            <a:r>
              <a:rPr lang="en-IN" sz="1400" dirty="0" smtClean="0">
                <a:solidFill>
                  <a:srgbClr val="FFFF00"/>
                </a:solidFill>
              </a:rPr>
              <a:t>van </a:t>
            </a:r>
            <a:r>
              <a:rPr lang="en-IN" sz="1400" dirty="0" err="1" smtClean="0">
                <a:solidFill>
                  <a:srgbClr val="FFFF00"/>
                </a:solidFill>
              </a:rPr>
              <a:t>der</a:t>
            </a:r>
            <a:r>
              <a:rPr lang="en-IN" sz="1400" dirty="0" smtClean="0">
                <a:solidFill>
                  <a:srgbClr val="FFFF00"/>
                </a:solidFill>
              </a:rPr>
              <a:t> </a:t>
            </a:r>
            <a:r>
              <a:rPr lang="en-IN" sz="1400" dirty="0" err="1" smtClean="0">
                <a:solidFill>
                  <a:srgbClr val="FFFF00"/>
                </a:solidFill>
              </a:rPr>
              <a:t>Linde</a:t>
            </a:r>
            <a:r>
              <a:rPr lang="en-IN" sz="1400" dirty="0" smtClean="0">
                <a:solidFill>
                  <a:srgbClr val="FFFF00"/>
                </a:solidFill>
              </a:rPr>
              <a:t> D et al. Birth prevalence of congenital heart disease worldwide: a systematic review and meta-analysis. J Am </a:t>
            </a:r>
            <a:r>
              <a:rPr lang="en-IN" sz="1400" dirty="0" err="1" smtClean="0">
                <a:solidFill>
                  <a:srgbClr val="FFFF00"/>
                </a:solidFill>
              </a:rPr>
              <a:t>Coll</a:t>
            </a:r>
            <a:r>
              <a:rPr lang="en-IN" sz="1400" dirty="0" smtClean="0">
                <a:solidFill>
                  <a:srgbClr val="FFFF00"/>
                </a:solidFill>
              </a:rPr>
              <a:t> </a:t>
            </a:r>
            <a:r>
              <a:rPr lang="en-IN" sz="1400" dirty="0" err="1" smtClean="0">
                <a:solidFill>
                  <a:srgbClr val="FFFF00"/>
                </a:solidFill>
              </a:rPr>
              <a:t>Cardiol</a:t>
            </a:r>
            <a:r>
              <a:rPr lang="en-IN" sz="1400" dirty="0" smtClean="0">
                <a:solidFill>
                  <a:srgbClr val="FFFF00"/>
                </a:solidFill>
              </a:rPr>
              <a:t> 2011; 58:2241</a:t>
            </a:r>
            <a:endParaRPr lang="en-IN" sz="2400" dirty="0" smtClean="0">
              <a:solidFill>
                <a:srgbClr val="FFFF00"/>
              </a:solidFill>
            </a:endParaRPr>
          </a:p>
          <a:p>
            <a:pPr marL="514350" indent="-514350">
              <a:buClr>
                <a:srgbClr val="FFC000"/>
              </a:buClr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514350" indent="-514350">
              <a:buClr>
                <a:srgbClr val="FFC000"/>
              </a:buClr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  <a:p>
            <a:pPr>
              <a:buNone/>
            </a:pPr>
            <a:endParaRPr lang="en-US" sz="1600" dirty="0" smtClean="0">
              <a:solidFill>
                <a:srgbClr val="FFFF00"/>
              </a:solidFill>
              <a:latin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762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Introduction</a:t>
            </a:r>
            <a:endParaRPr lang="en-US" sz="4800" b="1" dirty="0">
              <a:solidFill>
                <a:srgbClr val="FFFF00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</a:rPr>
              <a:t>Female predominance -  2:1 in patients with </a:t>
            </a:r>
            <a:r>
              <a:rPr lang="en-US" sz="2400" dirty="0" err="1" smtClean="0">
                <a:latin typeface="Calibri" pitchFamily="34" charset="0"/>
              </a:rPr>
              <a:t>secundum</a:t>
            </a:r>
            <a:r>
              <a:rPr lang="en-US" sz="2400" dirty="0" smtClean="0">
                <a:latin typeface="Calibri" pitchFamily="34" charset="0"/>
              </a:rPr>
              <a:t> ASD</a:t>
            </a:r>
          </a:p>
          <a:p>
            <a:pPr>
              <a:buNone/>
            </a:pP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	</a:t>
            </a:r>
            <a:r>
              <a:rPr lang="en-US" sz="1400" dirty="0" err="1" smtClean="0">
                <a:solidFill>
                  <a:srgbClr val="FFFF00"/>
                </a:solidFill>
                <a:latin typeface="Calibri" pitchFamily="34" charset="0"/>
              </a:rPr>
              <a:t>Beerman</a:t>
            </a:r>
            <a:r>
              <a:rPr lang="en-US" sz="1400" dirty="0" smtClean="0">
                <a:solidFill>
                  <a:srgbClr val="FFFF00"/>
                </a:solidFill>
                <a:latin typeface="Calibri" pitchFamily="34" charset="0"/>
              </a:rPr>
              <a:t> LB et al., </a:t>
            </a:r>
            <a:r>
              <a:rPr lang="en-US" sz="1400" dirty="0" err="1" smtClean="0">
                <a:solidFill>
                  <a:srgbClr val="FFFF00"/>
                </a:solidFill>
                <a:latin typeface="Calibri" pitchFamily="34" charset="0"/>
              </a:rPr>
              <a:t>Atrial</a:t>
            </a:r>
            <a:r>
              <a:rPr lang="en-US" sz="14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FFFF00"/>
                </a:solidFill>
                <a:latin typeface="Calibri" pitchFamily="34" charset="0"/>
              </a:rPr>
              <a:t>septal</a:t>
            </a:r>
            <a:r>
              <a:rPr lang="en-US" sz="1400" dirty="0" smtClean="0">
                <a:solidFill>
                  <a:srgbClr val="FFFF00"/>
                </a:solidFill>
                <a:latin typeface="Calibri" pitchFamily="34" charset="0"/>
              </a:rPr>
              <a:t> defect. In: Anderson RH </a:t>
            </a:r>
            <a:r>
              <a:rPr lang="en-US" sz="1400" i="1" dirty="0" smtClean="0">
                <a:solidFill>
                  <a:srgbClr val="FFFF00"/>
                </a:solidFill>
                <a:latin typeface="Calibri" pitchFamily="34" charset="0"/>
              </a:rPr>
              <a:t>et al., eds. </a:t>
            </a:r>
            <a:r>
              <a:rPr lang="en-US" sz="1400" i="1" dirty="0" err="1" smtClean="0">
                <a:solidFill>
                  <a:srgbClr val="FFFF00"/>
                </a:solidFill>
                <a:latin typeface="Calibri" pitchFamily="34" charset="0"/>
              </a:rPr>
              <a:t>Paediatric</a:t>
            </a:r>
            <a:r>
              <a:rPr lang="en-US" sz="1400" i="1" dirty="0" smtClean="0">
                <a:solidFill>
                  <a:srgbClr val="FFFF00"/>
                </a:solidFill>
                <a:latin typeface="Calibri" pitchFamily="34" charset="0"/>
              </a:rPr>
              <a:t> Cardiology, 2nd </a:t>
            </a:r>
            <a:r>
              <a:rPr lang="en-US" sz="1400" i="1" dirty="0" err="1" smtClean="0">
                <a:solidFill>
                  <a:srgbClr val="FFFF00"/>
                </a:solidFill>
                <a:latin typeface="Calibri" pitchFamily="34" charset="0"/>
              </a:rPr>
              <a:t>edn</a:t>
            </a:r>
            <a:r>
              <a:rPr lang="en-US" sz="1400" i="1" dirty="0" smtClean="0">
                <a:solidFill>
                  <a:srgbClr val="FFFF00"/>
                </a:solidFill>
                <a:latin typeface="Calibri" pitchFamily="34" charset="0"/>
              </a:rPr>
              <a:t>. London: Churchill Livingstone, 2002</a:t>
            </a:r>
            <a:endParaRPr lang="en-US" sz="1600" i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None/>
            </a:pPr>
            <a:endParaRPr lang="en-US" sz="1600" i="1" dirty="0" smtClean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OS ASD - sporadic with </a:t>
            </a:r>
            <a:r>
              <a:rPr lang="en-US" sz="2400" dirty="0" err="1" smtClean="0">
                <a:latin typeface="Calibri" pitchFamily="34" charset="0"/>
              </a:rPr>
              <a:t>multifactorial</a:t>
            </a:r>
            <a:r>
              <a:rPr lang="en-US" sz="2400" dirty="0" smtClean="0">
                <a:latin typeface="Calibri" pitchFamily="34" charset="0"/>
              </a:rPr>
              <a:t> inheritance 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Incidence of recurrence of ASD with an affected parent is about 10% (3 – 16%)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	</a:t>
            </a:r>
            <a:r>
              <a:rPr lang="en-US" sz="1400" dirty="0" smtClean="0">
                <a:solidFill>
                  <a:srgbClr val="FFFF00"/>
                </a:solidFill>
                <a:latin typeface="Calibri" pitchFamily="34" charset="0"/>
              </a:rPr>
              <a:t>Gold RJ, Rose V, </a:t>
            </a:r>
            <a:r>
              <a:rPr lang="en-US" sz="1400" dirty="0" err="1" smtClean="0">
                <a:solidFill>
                  <a:srgbClr val="FFFF00"/>
                </a:solidFill>
                <a:latin typeface="Calibri" pitchFamily="34" charset="0"/>
              </a:rPr>
              <a:t>Yau</a:t>
            </a:r>
            <a:r>
              <a:rPr lang="en-US" sz="1400" dirty="0" smtClean="0">
                <a:solidFill>
                  <a:srgbClr val="FFFF00"/>
                </a:solidFill>
                <a:latin typeface="Calibri" pitchFamily="34" charset="0"/>
              </a:rPr>
              <a:t> Y. Severity and recurrence risk of congenital heart defects exemplified by </a:t>
            </a:r>
            <a:r>
              <a:rPr lang="en-US" sz="1400" dirty="0" err="1" smtClean="0">
                <a:solidFill>
                  <a:srgbClr val="FFFF00"/>
                </a:solidFill>
                <a:latin typeface="Calibri" pitchFamily="34" charset="0"/>
              </a:rPr>
              <a:t>atrial</a:t>
            </a:r>
            <a:r>
              <a:rPr lang="en-US" sz="14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FFFF00"/>
                </a:solidFill>
                <a:latin typeface="Calibri" pitchFamily="34" charset="0"/>
              </a:rPr>
              <a:t>septal</a:t>
            </a:r>
            <a:r>
              <a:rPr lang="en-US" sz="1400" dirty="0" smtClean="0">
                <a:solidFill>
                  <a:srgbClr val="FFFF00"/>
                </a:solidFill>
                <a:latin typeface="Calibri" pitchFamily="34" charset="0"/>
              </a:rPr>
              <a:t> defect </a:t>
            </a:r>
            <a:r>
              <a:rPr lang="en-US" sz="1400" dirty="0" err="1" smtClean="0">
                <a:solidFill>
                  <a:srgbClr val="FFFF00"/>
                </a:solidFill>
                <a:latin typeface="Calibri" pitchFamily="34" charset="0"/>
              </a:rPr>
              <a:t>secundum</a:t>
            </a:r>
            <a:r>
              <a:rPr lang="en-US" sz="1400" dirty="0" smtClean="0">
                <a:solidFill>
                  <a:srgbClr val="FFFF00"/>
                </a:solidFill>
                <a:latin typeface="Calibri" pitchFamily="34" charset="0"/>
              </a:rPr>
              <a:t>. </a:t>
            </a:r>
            <a:r>
              <a:rPr lang="de-DE" sz="1400" i="1" dirty="0" smtClean="0">
                <a:solidFill>
                  <a:srgbClr val="FFFF00"/>
                </a:solidFill>
                <a:latin typeface="Calibri" pitchFamily="34" charset="0"/>
              </a:rPr>
              <a:t>Clin Genet 1987; </a:t>
            </a:r>
            <a:r>
              <a:rPr lang="de-DE" sz="1400" b="1" i="1" dirty="0" smtClean="0">
                <a:solidFill>
                  <a:srgbClr val="FFFF00"/>
                </a:solidFill>
                <a:latin typeface="Calibri" pitchFamily="34" charset="0"/>
              </a:rPr>
              <a:t>32: 148–55.</a:t>
            </a:r>
            <a:endParaRPr lang="de-DE" sz="2400" b="1" i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None/>
            </a:pPr>
            <a:endParaRPr lang="en-US" sz="1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Pattern of inheritance : primarily </a:t>
            </a:r>
            <a:r>
              <a:rPr lang="en-US" sz="2400" dirty="0" err="1" smtClean="0">
                <a:latin typeface="Calibri" pitchFamily="34" charset="0"/>
              </a:rPr>
              <a:t>autosomal</a:t>
            </a:r>
            <a:r>
              <a:rPr lang="en-US" sz="2400" dirty="0" smtClean="0">
                <a:latin typeface="Calibri" pitchFamily="34" charset="0"/>
              </a:rPr>
              <a:t> dominant</a:t>
            </a:r>
          </a:p>
          <a:p>
            <a:endParaRPr lang="en-US" sz="1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Particular association with the Holt–</a:t>
            </a:r>
            <a:r>
              <a:rPr lang="en-US" sz="2400" dirty="0" err="1" smtClean="0">
                <a:latin typeface="Calibri" pitchFamily="34" charset="0"/>
              </a:rPr>
              <a:t>Oram</a:t>
            </a:r>
            <a:r>
              <a:rPr lang="en-US" sz="2400" dirty="0" smtClean="0">
                <a:latin typeface="Calibri" pitchFamily="34" charset="0"/>
              </a:rPr>
              <a:t> syndrome</a:t>
            </a:r>
          </a:p>
          <a:p>
            <a:pPr>
              <a:buNone/>
            </a:pP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	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history of ASD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</a:rPr>
              <a:t>The natural history depends on 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Size of the defect</a:t>
            </a:r>
          </a:p>
          <a:p>
            <a:pPr lvl="1"/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Rt. and Lt. ventricular diastolic compliance </a:t>
            </a:r>
          </a:p>
          <a:p>
            <a:pPr lvl="1"/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Pulmonary – to – systemic vascular resistance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534400" cy="5638800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Restrictive- less than one third of aortic root </a:t>
            </a:r>
          </a:p>
          <a:p>
            <a:pPr marL="2800350" lvl="8" indent="-5143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 LVSP &gt; &gt; RVSP</a:t>
            </a:r>
          </a:p>
          <a:p>
            <a:pPr marL="2800350" lvl="8" indent="-5143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Pulm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/Aortic systolic pressure ratio &lt; 0.3</a:t>
            </a:r>
          </a:p>
          <a:p>
            <a:pPr marL="2800350" lvl="8" indent="-5143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Qp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/ Qs &lt; 1.4 : 1</a:t>
            </a:r>
          </a:p>
          <a:p>
            <a:pPr marL="2800350" lvl="8" indent="-514350">
              <a:buClr>
                <a:srgbClr val="FFC000"/>
              </a:buCl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Moderately restrictive  </a:t>
            </a:r>
          </a:p>
          <a:p>
            <a:pPr marL="2800350" lvl="8" indent="-5143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RVSP high, but less than LVSP</a:t>
            </a:r>
          </a:p>
          <a:p>
            <a:pPr marL="2800350" lvl="8" indent="-5143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Qp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/Qs 1.4 - 2.2  : 1</a:t>
            </a:r>
          </a:p>
          <a:p>
            <a:pPr marL="2800350" lvl="8" indent="-514350">
              <a:buClr>
                <a:srgbClr val="FFC000"/>
              </a:buCl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Non restrictive -</a:t>
            </a:r>
            <a:r>
              <a:rPr lang="en-US" altLang="ko-KR" sz="2400" dirty="0" smtClean="0">
                <a:solidFill>
                  <a:srgbClr val="FFFFFF"/>
                </a:solidFill>
                <a:latin typeface="Calibri" pitchFamily="34" charset="0"/>
              </a:rPr>
              <a:t> The size of aortic orifice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2800350" lvl="8" indent="-5143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RVSP , LVSP, PA  Aortic systolic pressures are equal</a:t>
            </a:r>
          </a:p>
          <a:p>
            <a:pPr marL="2800350" lvl="8" indent="-5143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Qp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/Qs &gt; 2.2</a:t>
            </a:r>
          </a:p>
          <a:p>
            <a:pPr marL="2800350" lvl="8" indent="-514350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Flow determined by PVR</a:t>
            </a:r>
          </a:p>
          <a:p>
            <a:pPr marL="514350" indent="-51435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Clr>
                <a:srgbClr val="FFC000"/>
              </a:buClr>
              <a:buFont typeface="Wingdings" pitchFamily="2" charset="2"/>
              <a:buChar char="v"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Hemodynamic classification</a:t>
            </a:r>
            <a:endParaRPr lang="en-US" sz="4800" b="1" dirty="0">
              <a:solidFill>
                <a:srgbClr val="FFFF00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history of ASD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7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</a:rPr>
              <a:t>Hemodynamic / anatomic abnormalities resulting from a </a:t>
            </a:r>
            <a:r>
              <a:rPr lang="en-US" sz="2400" dirty="0" err="1" smtClean="0">
                <a:latin typeface="Calibri" pitchFamily="34" charset="0"/>
              </a:rPr>
              <a:t>secundum</a:t>
            </a:r>
            <a:r>
              <a:rPr lang="en-US" sz="2400" dirty="0" smtClean="0">
                <a:latin typeface="Calibri" pitchFamily="34" charset="0"/>
              </a:rPr>
              <a:t> ASD includes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Right ventricular and </a:t>
            </a:r>
            <a:r>
              <a:rPr lang="en-US" dirty="0" err="1" smtClean="0">
                <a:latin typeface="Calibri" pitchFamily="34" charset="0"/>
              </a:rPr>
              <a:t>atrial</a:t>
            </a:r>
            <a:r>
              <a:rPr lang="en-US" dirty="0" smtClean="0">
                <a:latin typeface="Calibri" pitchFamily="34" charset="0"/>
              </a:rPr>
              <a:t> volume overload</a:t>
            </a:r>
          </a:p>
          <a:p>
            <a:pPr lvl="1"/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Pulmonary vascular obstructive disease</a:t>
            </a:r>
          </a:p>
          <a:p>
            <a:pPr lvl="1"/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Tricuspid and / or pulmonary valve regurgitation</a:t>
            </a:r>
          </a:p>
          <a:p>
            <a:pPr lvl="1"/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err="1" smtClean="0">
                <a:latin typeface="Calibri" pitchFamily="34" charset="0"/>
              </a:rPr>
              <a:t>Supraventricular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tachyarrythmias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Natural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Calibri" pitchFamily="34" charset="0"/>
              </a:rPr>
              <a:t>Shunt direction  and magnitude are variable and age dependent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Fetal life - RV noncompliance - unidirectional right- to–left flow at the </a:t>
            </a:r>
            <a:r>
              <a:rPr lang="en-US" dirty="0" err="1" smtClean="0">
                <a:latin typeface="Calibri" pitchFamily="34" charset="0"/>
              </a:rPr>
              <a:t>atrial</a:t>
            </a:r>
            <a:r>
              <a:rPr lang="en-US" dirty="0" smtClean="0">
                <a:latin typeface="Calibri" pitchFamily="34" charset="0"/>
              </a:rPr>
              <a:t> level</a:t>
            </a:r>
          </a:p>
          <a:p>
            <a:pPr lvl="1"/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Immediately after birth - RV compliance comparable to that of LV - little net shunting through ASD</a:t>
            </a:r>
          </a:p>
          <a:p>
            <a:pPr lvl="1"/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Physiological fall in pulmonary vascular  resistance </a:t>
            </a:r>
            <a:r>
              <a:rPr lang="en-US" dirty="0" smtClean="0">
                <a:latin typeface="Calibri" pitchFamily="34" charset="0"/>
                <a:sym typeface="Wingdings" pitchFamily="2" charset="2"/>
              </a:rPr>
              <a:t></a:t>
            </a:r>
            <a:r>
              <a:rPr lang="en-US" dirty="0" smtClean="0">
                <a:latin typeface="Calibri" pitchFamily="34" charset="0"/>
              </a:rPr>
              <a:t> the RV thins </a:t>
            </a:r>
            <a:r>
              <a:rPr lang="en-US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dirty="0" smtClean="0">
                <a:latin typeface="Calibri" pitchFamily="34" charset="0"/>
              </a:rPr>
              <a:t>compliance increases </a:t>
            </a:r>
            <a:r>
              <a:rPr lang="en-US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dirty="0" smtClean="0">
                <a:latin typeface="Calibri" pitchFamily="34" charset="0"/>
              </a:rPr>
              <a:t>left-to-right shunt develops</a:t>
            </a:r>
          </a:p>
          <a:p>
            <a:pPr lvl="1"/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With similarly sized ASDs, adults have larger shunts</a:t>
            </a:r>
          </a:p>
          <a:p>
            <a:pPr lvl="1"/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</a:rPr>
              <a:t>Most infants with ASDs are asymptomatic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They may present at 6 to 8 weeks of age with a  systolic ejection murmur and possibly a fixed widely split S2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CHF rare in the first decades of life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Heart failure and/or failure to thrive in infancy – rule out  associated cardiac defects</a:t>
            </a:r>
          </a:p>
          <a:p>
            <a:endParaRPr lang="en-US" sz="24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1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8305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latin typeface="Calibri" pitchFamily="34" charset="0"/>
              </a:rPr>
              <a:t>	In one series of 6 infants who had </a:t>
            </a:r>
            <a:r>
              <a:rPr lang="en-IN" sz="2400" dirty="0" err="1" smtClean="0">
                <a:latin typeface="Calibri" pitchFamily="34" charset="0"/>
              </a:rPr>
              <a:t>secundum</a:t>
            </a:r>
            <a:r>
              <a:rPr lang="en-IN" sz="2400" dirty="0" smtClean="0">
                <a:latin typeface="Calibri" pitchFamily="34" charset="0"/>
              </a:rPr>
              <a:t> ASD repair before 1 year of age for failure to thrive 5 had other pulmonary and/or cardiac disorders</a:t>
            </a:r>
          </a:p>
          <a:p>
            <a:endParaRPr lang="en-US" dirty="0" smtClean="0"/>
          </a:p>
          <a:p>
            <a:pPr>
              <a:buNone/>
            </a:pPr>
            <a:r>
              <a:rPr lang="en-IN" sz="1400" dirty="0" smtClean="0">
                <a:solidFill>
                  <a:srgbClr val="FFFF00"/>
                </a:solidFill>
              </a:rPr>
              <a:t>Andrews R et al. </a:t>
            </a:r>
            <a:r>
              <a:rPr lang="en-IN" sz="1400" dirty="0" err="1" smtClean="0">
                <a:solidFill>
                  <a:srgbClr val="FFFF00"/>
                </a:solidFill>
              </a:rPr>
              <a:t>Atrial</a:t>
            </a:r>
            <a:r>
              <a:rPr lang="en-IN" sz="1400" dirty="0" smtClean="0">
                <a:solidFill>
                  <a:srgbClr val="FFFF00"/>
                </a:solidFill>
              </a:rPr>
              <a:t> </a:t>
            </a:r>
            <a:r>
              <a:rPr lang="en-IN" sz="1400" dirty="0" err="1" smtClean="0">
                <a:solidFill>
                  <a:srgbClr val="FFFF00"/>
                </a:solidFill>
              </a:rPr>
              <a:t>septal</a:t>
            </a:r>
            <a:r>
              <a:rPr lang="en-IN" sz="1400" dirty="0" smtClean="0">
                <a:solidFill>
                  <a:srgbClr val="FFFF00"/>
                </a:solidFill>
              </a:rPr>
              <a:t> defect with failure to thrive in infancy: hidden pulmonary vascular disease? </a:t>
            </a:r>
            <a:r>
              <a:rPr lang="en-IN" sz="1400" dirty="0" err="1" smtClean="0">
                <a:solidFill>
                  <a:srgbClr val="FFFF00"/>
                </a:solidFill>
              </a:rPr>
              <a:t>Pediatr</a:t>
            </a:r>
            <a:r>
              <a:rPr lang="en-IN" sz="1400" dirty="0" smtClean="0">
                <a:solidFill>
                  <a:srgbClr val="FFFF00"/>
                </a:solidFill>
              </a:rPr>
              <a:t> </a:t>
            </a:r>
            <a:r>
              <a:rPr lang="en-IN" sz="1400" dirty="0" err="1" smtClean="0">
                <a:solidFill>
                  <a:srgbClr val="FFFF00"/>
                </a:solidFill>
              </a:rPr>
              <a:t>Cardiol</a:t>
            </a:r>
            <a:r>
              <a:rPr lang="en-IN" sz="1400" dirty="0" smtClean="0">
                <a:solidFill>
                  <a:srgbClr val="FFFF00"/>
                </a:solidFill>
              </a:rPr>
              <a:t> 2002; 23:528</a:t>
            </a:r>
            <a:endParaRPr lang="en-IN" sz="1000" dirty="0" smtClean="0">
              <a:solidFill>
                <a:srgbClr val="FFFF00"/>
              </a:solidFill>
            </a:endParaRPr>
          </a:p>
          <a:p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history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Calibri" pitchFamily="34" charset="0"/>
              </a:rPr>
              <a:t>Most children and adolescents with an isolated </a:t>
            </a:r>
            <a:r>
              <a:rPr lang="en-IN" sz="2400" dirty="0" err="1" smtClean="0">
                <a:latin typeface="Calibri" pitchFamily="34" charset="0"/>
              </a:rPr>
              <a:t>secundum</a:t>
            </a:r>
            <a:r>
              <a:rPr lang="en-IN" sz="2400" dirty="0" smtClean="0">
                <a:latin typeface="Calibri" pitchFamily="34" charset="0"/>
              </a:rPr>
              <a:t> ASD are asymptomatic even in the presence of large shunts</a:t>
            </a:r>
          </a:p>
          <a:p>
            <a:endParaRPr lang="en-IN" sz="2400" dirty="0" smtClean="0">
              <a:latin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Review of 481 patients with a </a:t>
            </a:r>
            <a:r>
              <a:rPr lang="en-IN" sz="2400" dirty="0" err="1" smtClean="0">
                <a:latin typeface="Calibri" pitchFamily="34" charset="0"/>
              </a:rPr>
              <a:t>secundum</a:t>
            </a:r>
            <a:r>
              <a:rPr lang="en-IN" sz="2400" dirty="0" smtClean="0">
                <a:latin typeface="Calibri" pitchFamily="34" charset="0"/>
              </a:rPr>
              <a:t> ASD seen between 1957 and 1976 who underwent surgical correction before the age of 40</a:t>
            </a:r>
          </a:p>
          <a:p>
            <a:endParaRPr lang="en-IN" sz="2400" dirty="0" smtClean="0">
              <a:latin typeface="Calibri" pitchFamily="34" charset="0"/>
            </a:endParaRPr>
          </a:p>
          <a:p>
            <a:pPr lvl="1"/>
            <a:r>
              <a:rPr lang="en-IN" sz="2000" dirty="0" smtClean="0">
                <a:latin typeface="Calibri" pitchFamily="34" charset="0"/>
              </a:rPr>
              <a:t>The defect was discovered on routine examination in 202 (42 %)</a:t>
            </a:r>
          </a:p>
          <a:p>
            <a:pPr lvl="1"/>
            <a:r>
              <a:rPr lang="en-IN" sz="2000" dirty="0" smtClean="0">
                <a:latin typeface="Calibri" pitchFamily="34" charset="0"/>
              </a:rPr>
              <a:t>More than one-half had symptoms of </a:t>
            </a:r>
            <a:r>
              <a:rPr lang="en-IN" sz="2000" dirty="0" err="1" smtClean="0">
                <a:latin typeface="Calibri" pitchFamily="34" charset="0"/>
              </a:rPr>
              <a:t>dyspnea</a:t>
            </a:r>
            <a:r>
              <a:rPr lang="en-IN" sz="2000" dirty="0" smtClean="0">
                <a:latin typeface="Calibri" pitchFamily="34" charset="0"/>
              </a:rPr>
              <a:t> and fatigue</a:t>
            </a:r>
            <a:endParaRPr lang="en-IN" sz="1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IN" sz="1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IN" sz="1400" dirty="0" err="1" smtClean="0">
                <a:solidFill>
                  <a:srgbClr val="FFFF00"/>
                </a:solidFill>
              </a:rPr>
              <a:t>Rostad</a:t>
            </a:r>
            <a:r>
              <a:rPr lang="en-IN" sz="1400" dirty="0" smtClean="0">
                <a:solidFill>
                  <a:srgbClr val="FFFF00"/>
                </a:solidFill>
              </a:rPr>
              <a:t> H, </a:t>
            </a:r>
            <a:r>
              <a:rPr lang="en-IN" sz="1400" dirty="0" err="1" smtClean="0">
                <a:solidFill>
                  <a:srgbClr val="FFFF00"/>
                </a:solidFill>
              </a:rPr>
              <a:t>Sörland</a:t>
            </a:r>
            <a:r>
              <a:rPr lang="en-IN" sz="1400" dirty="0" smtClean="0">
                <a:solidFill>
                  <a:srgbClr val="FFFF00"/>
                </a:solidFill>
              </a:rPr>
              <a:t> S. </a:t>
            </a:r>
            <a:r>
              <a:rPr lang="en-IN" sz="1400" dirty="0" err="1" smtClean="0">
                <a:solidFill>
                  <a:srgbClr val="FFFF00"/>
                </a:solidFill>
              </a:rPr>
              <a:t>Atrial</a:t>
            </a:r>
            <a:r>
              <a:rPr lang="en-IN" sz="1400" dirty="0" smtClean="0">
                <a:solidFill>
                  <a:srgbClr val="FFFF00"/>
                </a:solidFill>
              </a:rPr>
              <a:t> </a:t>
            </a:r>
            <a:r>
              <a:rPr lang="en-IN" sz="1400" dirty="0" err="1" smtClean="0">
                <a:solidFill>
                  <a:srgbClr val="FFFF00"/>
                </a:solidFill>
              </a:rPr>
              <a:t>septal</a:t>
            </a:r>
            <a:r>
              <a:rPr lang="en-IN" sz="1400" dirty="0" smtClean="0">
                <a:solidFill>
                  <a:srgbClr val="FFFF00"/>
                </a:solidFill>
              </a:rPr>
              <a:t> defect of </a:t>
            </a:r>
            <a:r>
              <a:rPr lang="en-IN" sz="1400" dirty="0" err="1" smtClean="0">
                <a:solidFill>
                  <a:srgbClr val="FFFF00"/>
                </a:solidFill>
              </a:rPr>
              <a:t>secundum</a:t>
            </a:r>
            <a:r>
              <a:rPr lang="en-IN" sz="1400" dirty="0" smtClean="0">
                <a:solidFill>
                  <a:srgbClr val="FFFF00"/>
                </a:solidFill>
              </a:rPr>
              <a:t> type in patients under 40 years of age. A review of 481 operated cases. Symptoms, signs, treatment and early results. Scand J </a:t>
            </a:r>
            <a:r>
              <a:rPr lang="en-IN" sz="1400" dirty="0" err="1" smtClean="0">
                <a:solidFill>
                  <a:srgbClr val="FFFF00"/>
                </a:solidFill>
              </a:rPr>
              <a:t>Thorac</a:t>
            </a:r>
            <a:r>
              <a:rPr lang="en-IN" sz="1400" dirty="0" smtClean="0">
                <a:solidFill>
                  <a:srgbClr val="FFFF00"/>
                </a:solidFill>
              </a:rPr>
              <a:t> </a:t>
            </a:r>
            <a:r>
              <a:rPr lang="en-IN" sz="1400" dirty="0" err="1" smtClean="0">
                <a:solidFill>
                  <a:srgbClr val="FFFF00"/>
                </a:solidFill>
              </a:rPr>
              <a:t>Cardiovasc</a:t>
            </a:r>
            <a:r>
              <a:rPr lang="en-IN" sz="1400" dirty="0" smtClean="0">
                <a:solidFill>
                  <a:srgbClr val="FFFF00"/>
                </a:solidFill>
              </a:rPr>
              <a:t> </a:t>
            </a:r>
            <a:r>
              <a:rPr lang="en-IN" sz="1400" dirty="0" err="1" smtClean="0">
                <a:solidFill>
                  <a:srgbClr val="FFFF00"/>
                </a:solidFill>
              </a:rPr>
              <a:t>Surg</a:t>
            </a:r>
            <a:r>
              <a:rPr lang="en-IN" sz="1400" dirty="0" smtClean="0">
                <a:solidFill>
                  <a:srgbClr val="FFFF00"/>
                </a:solidFill>
              </a:rPr>
              <a:t> 1979; 13:123</a:t>
            </a:r>
            <a:endParaRPr lang="en-IN" sz="1400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524000"/>
            <a:ext cx="8077200" cy="4876800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609600" y="1752600"/>
            <a:ext cx="8077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Calibri" pitchFamily="34" charset="0"/>
              </a:rPr>
              <a:t>	</a:t>
            </a:r>
            <a:r>
              <a:rPr lang="en-US" sz="2400" dirty="0" smtClean="0">
                <a:latin typeface="Calibri" pitchFamily="34" charset="0"/>
              </a:rPr>
              <a:t>Course of 412 patients with </a:t>
            </a:r>
            <a:r>
              <a:rPr lang="en-US" sz="2400" dirty="0" err="1" smtClean="0">
                <a:latin typeface="Calibri" pitchFamily="34" charset="0"/>
              </a:rPr>
              <a:t>secundum</a:t>
            </a:r>
            <a:r>
              <a:rPr lang="en-US" sz="2400" dirty="0" smtClean="0">
                <a:latin typeface="Calibri" pitchFamily="34" charset="0"/>
              </a:rPr>
              <a:t> ASD followed over a 20-year period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       Symptoms, heart size, RVH, PA pressures, systemic </a:t>
            </a:r>
            <a:r>
              <a:rPr lang="en-US" sz="2400" dirty="0" err="1" smtClean="0">
                <a:latin typeface="Calibri" pitchFamily="34" charset="0"/>
              </a:rPr>
              <a:t>desaturation</a:t>
            </a:r>
            <a:r>
              <a:rPr lang="en-US" sz="2400" dirty="0" smtClean="0">
                <a:latin typeface="Calibri" pitchFamily="34" charset="0"/>
              </a:rPr>
              <a:t>, and </a:t>
            </a:r>
            <a:r>
              <a:rPr lang="en-US" sz="2400" dirty="0" err="1" smtClean="0">
                <a:latin typeface="Calibri" pitchFamily="34" charset="0"/>
              </a:rPr>
              <a:t>atrial</a:t>
            </a:r>
            <a:r>
              <a:rPr lang="en-US" sz="2400" dirty="0" smtClean="0">
                <a:latin typeface="Calibri" pitchFamily="34" charset="0"/>
              </a:rPr>
              <a:t> arrhythmias increased progressively with age</a:t>
            </a:r>
          </a:p>
          <a:p>
            <a:pPr>
              <a:buNone/>
            </a:pPr>
            <a:r>
              <a:rPr lang="fr-FR" sz="1400" dirty="0" smtClean="0">
                <a:solidFill>
                  <a:srgbClr val="FFFF00"/>
                </a:solidFill>
                <a:latin typeface="Calibri" pitchFamily="34" charset="0"/>
              </a:rPr>
              <a:t>	Hamilton WT </a:t>
            </a:r>
            <a:r>
              <a:rPr lang="fr-FR" sz="1400" i="1" dirty="0" smtClean="0">
                <a:solidFill>
                  <a:srgbClr val="FFFF00"/>
                </a:solidFill>
                <a:latin typeface="Calibri" pitchFamily="34" charset="0"/>
              </a:rPr>
              <a:t>et al. Atrial septal </a:t>
            </a:r>
            <a:r>
              <a:rPr lang="fr-FR" sz="1400" i="1" dirty="0" err="1" smtClean="0">
                <a:solidFill>
                  <a:srgbClr val="FFFF00"/>
                </a:solidFill>
                <a:latin typeface="Calibri" pitchFamily="34" charset="0"/>
              </a:rPr>
              <a:t>defect</a:t>
            </a:r>
            <a:r>
              <a:rPr lang="fr-FR" sz="1400" i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srgbClr val="FFFF00"/>
                </a:solidFill>
                <a:latin typeface="Calibri" pitchFamily="34" charset="0"/>
              </a:rPr>
              <a:t>secundum</a:t>
            </a:r>
            <a:r>
              <a:rPr lang="en-US" sz="1400" dirty="0" smtClean="0">
                <a:solidFill>
                  <a:srgbClr val="FFFF00"/>
                </a:solidFill>
                <a:latin typeface="Calibri" pitchFamily="34" charset="0"/>
              </a:rPr>
              <a:t>: clinical profile and physiologic correlates. In: Roberts WC, ed. </a:t>
            </a:r>
            <a:r>
              <a:rPr lang="en-US" sz="1400" i="1" dirty="0" smtClean="0">
                <a:solidFill>
                  <a:srgbClr val="FFFF00"/>
                </a:solidFill>
                <a:latin typeface="Calibri" pitchFamily="34" charset="0"/>
              </a:rPr>
              <a:t>Congenital Heart Disease in Adults. </a:t>
            </a:r>
            <a:r>
              <a:rPr lang="en-US" sz="1400" dirty="0" smtClean="0">
                <a:solidFill>
                  <a:srgbClr val="FFFF00"/>
                </a:solidFill>
                <a:latin typeface="Calibri" pitchFamily="34" charset="0"/>
              </a:rPr>
              <a:t>Philadelphia: FA Davis, 1979: 267–81.</a:t>
            </a:r>
          </a:p>
          <a:p>
            <a:pPr>
              <a:buNone/>
            </a:pPr>
            <a:endParaRPr lang="en-US" sz="1600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Calibri" pitchFamily="34" charset="0"/>
              </a:rPr>
              <a:t>       Only 4% of those over 40 years of age deny symptoms</a:t>
            </a:r>
          </a:p>
          <a:p>
            <a:pPr>
              <a:buNone/>
            </a:pPr>
            <a:r>
              <a:rPr lang="en-IN" sz="1400" dirty="0" smtClean="0"/>
              <a:t>	</a:t>
            </a:r>
            <a:r>
              <a:rPr lang="en-IN" sz="1400" dirty="0" err="1" smtClean="0">
                <a:solidFill>
                  <a:srgbClr val="FFFF00"/>
                </a:solidFill>
              </a:rPr>
              <a:t>Borow</a:t>
            </a:r>
            <a:r>
              <a:rPr lang="en-IN" sz="1400" dirty="0" smtClean="0">
                <a:solidFill>
                  <a:srgbClr val="FFFF00"/>
                </a:solidFill>
              </a:rPr>
              <a:t> KM, Karp </a:t>
            </a:r>
            <a:r>
              <a:rPr lang="en-IN" sz="1400" dirty="0" err="1" smtClean="0">
                <a:solidFill>
                  <a:srgbClr val="FFFF00"/>
                </a:solidFill>
              </a:rPr>
              <a:t>R.Atrial</a:t>
            </a:r>
            <a:r>
              <a:rPr lang="en-IN" sz="1400" dirty="0" smtClean="0">
                <a:solidFill>
                  <a:srgbClr val="FFFF00"/>
                </a:solidFill>
              </a:rPr>
              <a:t> </a:t>
            </a:r>
            <a:r>
              <a:rPr lang="en-IN" sz="1400" dirty="0" err="1" smtClean="0">
                <a:solidFill>
                  <a:srgbClr val="FFFF00"/>
                </a:solidFill>
              </a:rPr>
              <a:t>septal</a:t>
            </a:r>
            <a:r>
              <a:rPr lang="en-IN" sz="1400" dirty="0" smtClean="0">
                <a:solidFill>
                  <a:srgbClr val="FFFF00"/>
                </a:solidFill>
              </a:rPr>
              <a:t> defect. Lessons from the past, directions for the future. </a:t>
            </a:r>
            <a:r>
              <a:rPr lang="en-IN" sz="1400" i="1" dirty="0" smtClean="0">
                <a:solidFill>
                  <a:srgbClr val="FFFF00"/>
                </a:solidFill>
              </a:rPr>
              <a:t>N </a:t>
            </a:r>
            <a:r>
              <a:rPr lang="en-IN" sz="1400" i="1" dirty="0" err="1" smtClean="0">
                <a:solidFill>
                  <a:srgbClr val="FFFF00"/>
                </a:solidFill>
              </a:rPr>
              <a:t>Engl</a:t>
            </a:r>
            <a:r>
              <a:rPr lang="en-IN" sz="1400" i="1" dirty="0" smtClean="0">
                <a:solidFill>
                  <a:srgbClr val="FFFF00"/>
                </a:solidFill>
              </a:rPr>
              <a:t> J Med 1990; </a:t>
            </a:r>
            <a:r>
              <a:rPr lang="en-IN" sz="1400" b="1" i="1" dirty="0" smtClean="0">
                <a:solidFill>
                  <a:srgbClr val="FFFF00"/>
                </a:solidFill>
              </a:rPr>
              <a:t>323: 1698–700.</a:t>
            </a:r>
            <a:endParaRPr lang="en-US" sz="1400" dirty="0" smtClean="0">
              <a:solidFill>
                <a:srgbClr val="FFFF00"/>
              </a:solidFill>
              <a:latin typeface="Calibri" pitchFamily="34" charset="0"/>
            </a:endParaRPr>
          </a:p>
          <a:p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history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IN" b="1" dirty="0" smtClean="0">
                <a:latin typeface="Calibri" pitchFamily="34" charset="0"/>
              </a:rPr>
              <a:t>Small size for age</a:t>
            </a:r>
            <a:endParaRPr lang="en-IN" dirty="0" smtClean="0">
              <a:latin typeface="Calibri" pitchFamily="34" charset="0"/>
            </a:endParaRPr>
          </a:p>
          <a:p>
            <a:pPr lvl="1"/>
            <a:r>
              <a:rPr lang="en-IN" dirty="0" smtClean="0">
                <a:latin typeface="Calibri" pitchFamily="34" charset="0"/>
              </a:rPr>
              <a:t>Even in the absence of complicating factors (HF, cardiac anomalies)</a:t>
            </a:r>
          </a:p>
          <a:p>
            <a:pPr lvl="1"/>
            <a:r>
              <a:rPr lang="en-IN" dirty="0" smtClean="0">
                <a:latin typeface="Calibri" pitchFamily="34" charset="0"/>
              </a:rPr>
              <a:t>Many improve following repair</a:t>
            </a:r>
          </a:p>
          <a:p>
            <a:pPr lvl="1"/>
            <a:endParaRPr lang="en-IN" sz="1300" dirty="0" smtClean="0">
              <a:latin typeface="Calibri" pitchFamily="34" charset="0"/>
            </a:endParaRPr>
          </a:p>
          <a:p>
            <a:pPr>
              <a:buNone/>
            </a:pPr>
            <a:r>
              <a:rPr lang="en-IN" sz="2400" dirty="0" smtClean="0">
                <a:solidFill>
                  <a:srgbClr val="FFFF00"/>
                </a:solidFill>
                <a:latin typeface="Calibri" pitchFamily="34" charset="0"/>
              </a:rPr>
              <a:t>Rhee EK et al</a:t>
            </a:r>
            <a:r>
              <a:rPr lang="en-IN" sz="2400" dirty="0" smtClean="0">
                <a:latin typeface="Calibri" pitchFamily="34" charset="0"/>
              </a:rPr>
              <a:t>. </a:t>
            </a:r>
            <a:r>
              <a:rPr lang="en-IN" dirty="0" smtClean="0">
                <a:latin typeface="Calibri" pitchFamily="34" charset="0"/>
              </a:rPr>
              <a:t>Impact of anatomic closure on somatic growth among small, asymptomatic children with </a:t>
            </a:r>
            <a:r>
              <a:rPr lang="en-IN" dirty="0" err="1" smtClean="0">
                <a:latin typeface="Calibri" pitchFamily="34" charset="0"/>
              </a:rPr>
              <a:t>secundum</a:t>
            </a:r>
            <a:r>
              <a:rPr lang="en-IN" dirty="0" smtClean="0">
                <a:latin typeface="Calibri" pitchFamily="34" charset="0"/>
              </a:rPr>
              <a:t> </a:t>
            </a:r>
            <a:r>
              <a:rPr lang="en-IN" dirty="0" err="1" smtClean="0">
                <a:latin typeface="Calibri" pitchFamily="34" charset="0"/>
              </a:rPr>
              <a:t>atrial</a:t>
            </a:r>
            <a:r>
              <a:rPr lang="en-IN" dirty="0" smtClean="0">
                <a:latin typeface="Calibri" pitchFamily="34" charset="0"/>
              </a:rPr>
              <a:t> </a:t>
            </a:r>
            <a:r>
              <a:rPr lang="en-IN" dirty="0" err="1" smtClean="0">
                <a:latin typeface="Calibri" pitchFamily="34" charset="0"/>
              </a:rPr>
              <a:t>septal</a:t>
            </a:r>
            <a:r>
              <a:rPr lang="en-IN" dirty="0" smtClean="0">
                <a:latin typeface="Calibri" pitchFamily="34" charset="0"/>
              </a:rPr>
              <a:t> defect. </a:t>
            </a:r>
            <a:r>
              <a:rPr lang="en-IN" sz="2400" dirty="0" smtClean="0">
                <a:solidFill>
                  <a:srgbClr val="FFFF00"/>
                </a:solidFill>
                <a:latin typeface="Calibri" pitchFamily="34" charset="0"/>
              </a:rPr>
              <a:t>Am J </a:t>
            </a:r>
            <a:r>
              <a:rPr lang="en-IN" sz="2400" dirty="0" err="1" smtClean="0">
                <a:solidFill>
                  <a:srgbClr val="FFFF00"/>
                </a:solidFill>
                <a:latin typeface="Calibri" pitchFamily="34" charset="0"/>
              </a:rPr>
              <a:t>Cardiol</a:t>
            </a:r>
            <a:r>
              <a:rPr lang="en-IN" sz="2400" dirty="0" smtClean="0">
                <a:solidFill>
                  <a:srgbClr val="FFFF00"/>
                </a:solidFill>
                <a:latin typeface="Calibri" pitchFamily="34" charset="0"/>
              </a:rPr>
              <a:t> 2000; 85:1472 </a:t>
            </a:r>
          </a:p>
          <a:p>
            <a:pPr>
              <a:buNone/>
            </a:pPr>
            <a:endParaRPr lang="en-IN" sz="2100" dirty="0" smtClean="0">
              <a:solidFill>
                <a:srgbClr val="FFFF00"/>
              </a:solidFill>
              <a:latin typeface="Calibri" pitchFamily="34" charset="0"/>
            </a:endParaRPr>
          </a:p>
          <a:p>
            <a:pPr lvl="1"/>
            <a:r>
              <a:rPr lang="en-IN" dirty="0" smtClean="0">
                <a:latin typeface="Calibri" pitchFamily="34" charset="0"/>
              </a:rPr>
              <a:t>&lt;9 years of age / isolated </a:t>
            </a:r>
            <a:r>
              <a:rPr lang="en-IN" dirty="0" err="1" smtClean="0">
                <a:latin typeface="Calibri" pitchFamily="34" charset="0"/>
              </a:rPr>
              <a:t>secundum</a:t>
            </a:r>
            <a:r>
              <a:rPr lang="en-IN" dirty="0" smtClean="0">
                <a:latin typeface="Calibri" pitchFamily="34" charset="0"/>
              </a:rPr>
              <a:t> ASD / asymptomatic </a:t>
            </a:r>
          </a:p>
          <a:p>
            <a:pPr lvl="1"/>
            <a:r>
              <a:rPr lang="en-IN" dirty="0" smtClean="0">
                <a:latin typeface="Calibri" pitchFamily="34" charset="0"/>
              </a:rPr>
              <a:t>Had preoperative height or weight Z scores of -1 (16th percentile) </a:t>
            </a:r>
          </a:p>
          <a:p>
            <a:pPr lvl="1"/>
            <a:endParaRPr lang="en-IN" dirty="0" smtClean="0">
              <a:latin typeface="Calibri" pitchFamily="34" charset="0"/>
            </a:endParaRPr>
          </a:p>
          <a:p>
            <a:pPr>
              <a:buNone/>
            </a:pPr>
            <a:r>
              <a:rPr lang="en-IN" dirty="0" smtClean="0">
                <a:latin typeface="Calibri" pitchFamily="34" charset="0"/>
              </a:rPr>
              <a:t>After repair</a:t>
            </a:r>
          </a:p>
          <a:p>
            <a:pPr lvl="1"/>
            <a:r>
              <a:rPr lang="en-IN" dirty="0" smtClean="0">
                <a:latin typeface="Calibri" pitchFamily="34" charset="0"/>
              </a:rPr>
              <a:t>Height and weight improved by 0.5 SD in 50 % in the low height and low weight groups respectively </a:t>
            </a:r>
          </a:p>
          <a:p>
            <a:pPr lvl="1"/>
            <a:r>
              <a:rPr lang="en-IN" dirty="0" smtClean="0">
                <a:latin typeface="Calibri" pitchFamily="34" charset="0"/>
              </a:rPr>
              <a:t>These gains occurred sooner than in normal controls matched for size, age, and gender (2.6 versus 5.6 years for weight and 1.7 versus 11.6 years for height)</a:t>
            </a:r>
            <a:endParaRPr lang="en-IN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Spontaneous 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</a:rPr>
              <a:t>Spontaneous closure most likely in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ASDs &lt; 7-8mm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Younger age at diagnosis</a:t>
            </a:r>
          </a:p>
          <a:p>
            <a:pPr lvl="1"/>
            <a:endParaRPr lang="en-US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A review of 101 infants – mean age at diagnosis 26 days – average follow up of 9 months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Spontaneous closure in all 32 ASDs &lt; 3mm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87% of 3 – 5 mm ASDs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80 % of 5 -  8 mm ASDs 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None of 4 infants with defects &gt;8mm</a:t>
            </a:r>
          </a:p>
          <a:p>
            <a:pPr lvl="2">
              <a:buNone/>
            </a:pPr>
            <a:endParaRPr lang="en-US" sz="1800" dirty="0" smtClean="0">
              <a:solidFill>
                <a:srgbClr val="FFFF00"/>
              </a:solidFill>
              <a:latin typeface="Calibri" pitchFamily="34" charset="0"/>
            </a:endParaRPr>
          </a:p>
          <a:p>
            <a:pPr lvl="2">
              <a:buNone/>
            </a:pPr>
            <a:r>
              <a:rPr lang="en-US" sz="1800" dirty="0" smtClean="0">
                <a:solidFill>
                  <a:srgbClr val="FFFF00"/>
                </a:solidFill>
                <a:latin typeface="Calibri" pitchFamily="34" charset="0"/>
              </a:rPr>
              <a:t>				</a:t>
            </a:r>
          </a:p>
          <a:p>
            <a:pPr lvl="2">
              <a:buNone/>
            </a:pPr>
            <a:r>
              <a:rPr lang="en-US" sz="1800" dirty="0" smtClean="0">
                <a:solidFill>
                  <a:srgbClr val="FFFF00"/>
                </a:solidFill>
                <a:latin typeface="Calibri" pitchFamily="34" charset="0"/>
              </a:rPr>
              <a:t>				</a:t>
            </a:r>
            <a:r>
              <a:rPr lang="en-US" sz="1800" dirty="0" err="1" smtClean="0">
                <a:solidFill>
                  <a:srgbClr val="FFFF00"/>
                </a:solidFill>
                <a:latin typeface="Calibri" pitchFamily="34" charset="0"/>
              </a:rPr>
              <a:t>Radzik</a:t>
            </a:r>
            <a:r>
              <a:rPr lang="en-US" sz="1800" dirty="0" smtClean="0">
                <a:solidFill>
                  <a:srgbClr val="FFFF00"/>
                </a:solidFill>
                <a:latin typeface="Calibri" pitchFamily="34" charset="0"/>
              </a:rPr>
              <a:t> D et al.,  J Am </a:t>
            </a:r>
            <a:r>
              <a:rPr lang="en-US" sz="1800" dirty="0" err="1" smtClean="0">
                <a:solidFill>
                  <a:srgbClr val="FFFF00"/>
                </a:solidFill>
                <a:latin typeface="Calibri" pitchFamily="34" charset="0"/>
              </a:rPr>
              <a:t>Coll</a:t>
            </a:r>
            <a:r>
              <a:rPr lang="en-US" sz="18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  <a:latin typeface="Calibri" pitchFamily="34" charset="0"/>
              </a:rPr>
              <a:t>Cardiol</a:t>
            </a:r>
            <a:r>
              <a:rPr lang="en-US" sz="1800" dirty="0" smtClean="0">
                <a:solidFill>
                  <a:srgbClr val="FFFF00"/>
                </a:solidFill>
                <a:latin typeface="Calibri" pitchFamily="34" charset="0"/>
              </a:rPr>
              <a:t>, 1993</a:t>
            </a:r>
          </a:p>
          <a:p>
            <a:pPr lvl="1"/>
            <a:endParaRPr lang="en-US" dirty="0" smtClean="0">
              <a:latin typeface="Calibri" pitchFamily="34" charset="0"/>
            </a:endParaRPr>
          </a:p>
          <a:p>
            <a:pPr lvl="1"/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Spontaneous 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6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600" dirty="0" err="1" smtClean="0">
                <a:latin typeface="Calibri" pitchFamily="34" charset="0"/>
              </a:rPr>
              <a:t>Crosssectional</a:t>
            </a:r>
            <a:r>
              <a:rPr lang="en-US" sz="2600" dirty="0" smtClean="0">
                <a:latin typeface="Calibri" pitchFamily="34" charset="0"/>
              </a:rPr>
              <a:t> echocardiograms on 102 consecutive neonates. </a:t>
            </a:r>
            <a:r>
              <a:rPr lang="en-US" sz="2600" dirty="0" err="1" smtClean="0">
                <a:latin typeface="Calibri" pitchFamily="34" charset="0"/>
              </a:rPr>
              <a:t>Atrial</a:t>
            </a:r>
            <a:r>
              <a:rPr lang="en-US" sz="2600" dirty="0" smtClean="0">
                <a:latin typeface="Calibri" pitchFamily="34" charset="0"/>
              </a:rPr>
              <a:t> openings were evident in 	</a:t>
            </a:r>
          </a:p>
          <a:p>
            <a:pPr>
              <a:buNone/>
            </a:pPr>
            <a:r>
              <a:rPr lang="en-US" sz="2600" dirty="0" smtClean="0">
                <a:latin typeface="Calibri" pitchFamily="34" charset="0"/>
              </a:rPr>
              <a:t>	</a:t>
            </a:r>
          </a:p>
          <a:p>
            <a:pPr lvl="6">
              <a:buNone/>
            </a:pPr>
            <a:endParaRPr lang="en-US" sz="2600" dirty="0" smtClean="0">
              <a:latin typeface="Calibri" pitchFamily="34" charset="0"/>
            </a:endParaRPr>
          </a:p>
          <a:p>
            <a:pPr lvl="6">
              <a:buNone/>
            </a:pPr>
            <a:r>
              <a:rPr lang="en-US" sz="2600" dirty="0" smtClean="0">
                <a:latin typeface="Calibri" pitchFamily="34" charset="0"/>
              </a:rPr>
              <a:t>24 infants (24%) - &lt; 1 week</a:t>
            </a:r>
          </a:p>
          <a:p>
            <a:pPr lvl="6">
              <a:buNone/>
            </a:pPr>
            <a:r>
              <a:rPr lang="en-US" sz="2600" dirty="0" smtClean="0">
                <a:latin typeface="Calibri" pitchFamily="34" charset="0"/>
              </a:rPr>
              <a:t>13 (13%)  - &gt;1 week</a:t>
            </a:r>
          </a:p>
          <a:p>
            <a:pPr lvl="6">
              <a:buNone/>
            </a:pPr>
            <a:r>
              <a:rPr lang="en-US" sz="2600" dirty="0" smtClean="0">
                <a:latin typeface="Calibri" pitchFamily="34" charset="0"/>
              </a:rPr>
              <a:t>7 (7%) - &gt; 1 month</a:t>
            </a:r>
          </a:p>
          <a:p>
            <a:pPr lvl="6">
              <a:buNone/>
            </a:pPr>
            <a:r>
              <a:rPr lang="en-US" sz="2600" dirty="0" smtClean="0">
                <a:latin typeface="Calibri" pitchFamily="34" charset="0"/>
              </a:rPr>
              <a:t>5 (5%) - &gt; 6 months</a:t>
            </a:r>
          </a:p>
          <a:p>
            <a:pPr lvl="6">
              <a:buNone/>
            </a:pPr>
            <a:r>
              <a:rPr lang="en-US" sz="2600" dirty="0" smtClean="0">
                <a:latin typeface="Calibri" pitchFamily="34" charset="0"/>
              </a:rPr>
              <a:t>2 (2%) - &gt; 1 year</a:t>
            </a:r>
          </a:p>
          <a:p>
            <a:pPr lvl="6">
              <a:buNone/>
            </a:pPr>
            <a:endParaRPr lang="en-US" sz="24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700" dirty="0" smtClean="0">
                <a:solidFill>
                  <a:srgbClr val="FFFF00"/>
                </a:solidFill>
                <a:latin typeface="Calibri" pitchFamily="34" charset="0"/>
              </a:rPr>
              <a:t>Fukazawa M et al., </a:t>
            </a:r>
            <a:r>
              <a:rPr lang="en-US" sz="1700" dirty="0" err="1" smtClean="0">
                <a:solidFill>
                  <a:srgbClr val="FFFF00"/>
                </a:solidFill>
                <a:latin typeface="Calibri" pitchFamily="34" charset="0"/>
              </a:rPr>
              <a:t>Atrial</a:t>
            </a:r>
            <a:r>
              <a:rPr lang="en-US" sz="17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1700" dirty="0" err="1" smtClean="0">
                <a:solidFill>
                  <a:srgbClr val="FFFF00"/>
                </a:solidFill>
                <a:latin typeface="Calibri" pitchFamily="34" charset="0"/>
              </a:rPr>
              <a:t>septal</a:t>
            </a:r>
            <a:r>
              <a:rPr lang="en-US" sz="1700" dirty="0" smtClean="0">
                <a:solidFill>
                  <a:srgbClr val="FFFF00"/>
                </a:solidFill>
                <a:latin typeface="Calibri" pitchFamily="34" charset="0"/>
              </a:rPr>
              <a:t> defects in neonates with reference to spontaneous closure. </a:t>
            </a:r>
            <a:r>
              <a:rPr lang="en-US" sz="1700" i="1" dirty="0" smtClean="0">
                <a:solidFill>
                  <a:srgbClr val="FFFF00"/>
                </a:solidFill>
                <a:latin typeface="Calibri" pitchFamily="34" charset="0"/>
              </a:rPr>
              <a:t>Am Heart J </a:t>
            </a:r>
            <a:r>
              <a:rPr lang="en-US" sz="1700" dirty="0" smtClean="0">
                <a:solidFill>
                  <a:srgbClr val="FFFF00"/>
                </a:solidFill>
                <a:latin typeface="Calibri" pitchFamily="34" charset="0"/>
              </a:rPr>
              <a:t>1988; </a:t>
            </a:r>
            <a:r>
              <a:rPr lang="en-US" sz="1700" b="1" dirty="0" smtClean="0">
                <a:solidFill>
                  <a:srgbClr val="FFFF00"/>
                </a:solidFill>
                <a:latin typeface="Calibri" pitchFamily="34" charset="0"/>
              </a:rPr>
              <a:t>116: 123–7.</a:t>
            </a:r>
            <a:endParaRPr lang="en-US" sz="1700" dirty="0" smtClean="0">
              <a:solidFill>
                <a:srgbClr val="FFFF00"/>
              </a:solidFill>
              <a:latin typeface="Calibri" pitchFamily="34" charset="0"/>
            </a:endParaRPr>
          </a:p>
          <a:p>
            <a:pPr lvl="6">
              <a:buNone/>
            </a:pPr>
            <a:endParaRPr lang="en-US" sz="2600" dirty="0" smtClean="0">
              <a:latin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Spontaneous 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</a:rPr>
              <a:t>A follow up of 84 children for 4 years showed a spontaneous closure or decreased size in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89% with a 4 mm ASD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79% with 5-6mm defect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7% with defect &gt;6mm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</a:rPr>
              <a:t>			                           </a:t>
            </a:r>
            <a:r>
              <a:rPr lang="en-US" sz="2000" dirty="0" err="1" smtClean="0">
                <a:solidFill>
                  <a:srgbClr val="FFFF00"/>
                </a:solidFill>
                <a:latin typeface="Calibri" pitchFamily="34" charset="0"/>
              </a:rPr>
              <a:t>Helgason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</a:rPr>
              <a:t> H et al., </a:t>
            </a:r>
            <a:r>
              <a:rPr lang="en-US" sz="2000" dirty="0" err="1" smtClean="0">
                <a:solidFill>
                  <a:srgbClr val="FFFF00"/>
                </a:solidFill>
                <a:latin typeface="Calibri" pitchFamily="34" charset="0"/>
              </a:rPr>
              <a:t>pediatr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alibri" pitchFamily="34" charset="0"/>
              </a:rPr>
              <a:t>cardiol</a:t>
            </a: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</a:rPr>
              <a:t>, 1999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  <a:latin typeface="Calibri" pitchFamily="34" charset="0"/>
              </a:rPr>
              <a:t>  </a:t>
            </a:r>
          </a:p>
          <a:p>
            <a:r>
              <a:rPr lang="en-US" sz="2400" dirty="0" smtClean="0">
                <a:latin typeface="Calibri" pitchFamily="34" charset="0"/>
              </a:rPr>
              <a:t>Even infants with CHF can have spontaneous reduction in the size of ASD years after diagnosis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err="1" smtClean="0">
                <a:latin typeface="Calibri" pitchFamily="34" charset="0"/>
              </a:rPr>
              <a:t>Occassionally</a:t>
            </a:r>
            <a:r>
              <a:rPr lang="en-US" sz="2400" dirty="0" smtClean="0">
                <a:latin typeface="Calibri" pitchFamily="34" charset="0"/>
              </a:rPr>
              <a:t> spontaneous closure can occur as late as 16 years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Spontaneous 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</a:rPr>
              <a:t>Mechanism  of closure :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Fusion of valve-like openings in the oval </a:t>
            </a:r>
            <a:r>
              <a:rPr lang="en-US" dirty="0" err="1" smtClean="0">
                <a:latin typeface="Calibri" pitchFamily="34" charset="0"/>
              </a:rPr>
              <a:t>fossa</a:t>
            </a:r>
            <a:r>
              <a:rPr lang="en-US" dirty="0" smtClean="0">
                <a:latin typeface="Calibri" pitchFamily="34" charset="0"/>
              </a:rPr>
              <a:t> – predominant mechanism</a:t>
            </a:r>
          </a:p>
          <a:p>
            <a:pPr lvl="1"/>
            <a:endParaRPr lang="en-US" sz="1050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1700" dirty="0" smtClean="0">
                <a:solidFill>
                  <a:srgbClr val="FFFF00"/>
                </a:solidFill>
                <a:latin typeface="Calibri" pitchFamily="34" charset="0"/>
              </a:rPr>
              <a:t>Fukazawa M et al., </a:t>
            </a:r>
            <a:r>
              <a:rPr lang="en-US" sz="1700" dirty="0" err="1" smtClean="0">
                <a:solidFill>
                  <a:srgbClr val="FFFF00"/>
                </a:solidFill>
                <a:latin typeface="Calibri" pitchFamily="34" charset="0"/>
              </a:rPr>
              <a:t>Atrial</a:t>
            </a:r>
            <a:r>
              <a:rPr lang="en-US" sz="17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1700" dirty="0" err="1" smtClean="0">
                <a:solidFill>
                  <a:srgbClr val="FFFF00"/>
                </a:solidFill>
                <a:latin typeface="Calibri" pitchFamily="34" charset="0"/>
              </a:rPr>
              <a:t>septal</a:t>
            </a:r>
            <a:r>
              <a:rPr lang="en-US" sz="1700" dirty="0" smtClean="0">
                <a:solidFill>
                  <a:srgbClr val="FFFF00"/>
                </a:solidFill>
                <a:latin typeface="Calibri" pitchFamily="34" charset="0"/>
              </a:rPr>
              <a:t> defects in neonates with reference to spontaneous closure. </a:t>
            </a:r>
            <a:r>
              <a:rPr lang="en-US" sz="1700" i="1" dirty="0" smtClean="0">
                <a:solidFill>
                  <a:srgbClr val="FFFF00"/>
                </a:solidFill>
                <a:latin typeface="Calibri" pitchFamily="34" charset="0"/>
              </a:rPr>
              <a:t>Am Heart J </a:t>
            </a:r>
            <a:r>
              <a:rPr lang="en-US" sz="1700" dirty="0" smtClean="0">
                <a:solidFill>
                  <a:srgbClr val="FFFF00"/>
                </a:solidFill>
                <a:latin typeface="Calibri" pitchFamily="34" charset="0"/>
              </a:rPr>
              <a:t>1988; </a:t>
            </a:r>
            <a:r>
              <a:rPr lang="en-US" sz="1700" b="1" dirty="0" smtClean="0">
                <a:solidFill>
                  <a:srgbClr val="FFFF00"/>
                </a:solidFill>
                <a:latin typeface="Calibri" pitchFamily="34" charset="0"/>
              </a:rPr>
              <a:t>116: 123–7.</a:t>
            </a:r>
            <a:endParaRPr lang="en-US" sz="1700" dirty="0" smtClean="0">
              <a:solidFill>
                <a:srgbClr val="FFFF00"/>
              </a:solidFill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err="1" smtClean="0">
                <a:latin typeface="Calibri" pitchFamily="34" charset="0"/>
              </a:rPr>
              <a:t>Atrial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septal</a:t>
            </a:r>
            <a:r>
              <a:rPr lang="en-US" dirty="0" smtClean="0">
                <a:latin typeface="Calibri" pitchFamily="34" charset="0"/>
              </a:rPr>
              <a:t> aneurysm </a:t>
            </a:r>
            <a:r>
              <a:rPr lang="en-US" dirty="0" smtClean="0">
                <a:latin typeface="Calibri" pitchFamily="34" charset="0"/>
                <a:sym typeface="Wingdings" pitchFamily="2" charset="2"/>
              </a:rPr>
              <a:t></a:t>
            </a:r>
            <a:r>
              <a:rPr lang="en-US" dirty="0" smtClean="0">
                <a:latin typeface="Calibri" pitchFamily="34" charset="0"/>
              </a:rPr>
              <a:t> spontaneous closure</a:t>
            </a:r>
          </a:p>
          <a:p>
            <a:endParaRPr lang="en-US" sz="1600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Brand A et al., Natural course of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atrial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septal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aneurysm in children and the potential for spontaneous closure of associated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septal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defect. 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</a:rPr>
              <a:t>Am J </a:t>
            </a:r>
            <a:r>
              <a:rPr lang="en-US" sz="1600" i="1" dirty="0" err="1" smtClean="0">
                <a:solidFill>
                  <a:srgbClr val="FFFF00"/>
                </a:solidFill>
                <a:latin typeface="Calibri" pitchFamily="34" charset="0"/>
              </a:rPr>
              <a:t>Cardiol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</a:rPr>
              <a:t> 1989; </a:t>
            </a:r>
            <a:r>
              <a:rPr lang="en-US" sz="1600" b="1" i="1" dirty="0" smtClean="0">
                <a:solidFill>
                  <a:srgbClr val="FFFF00"/>
                </a:solidFill>
                <a:latin typeface="Calibri" pitchFamily="34" charset="0"/>
              </a:rPr>
              <a:t>64: 996–1001.</a:t>
            </a:r>
            <a:endParaRPr lang="en-US" sz="1600" dirty="0" smtClean="0">
              <a:solidFill>
                <a:srgbClr val="FFFF00"/>
              </a:solidFill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Enlargement of ASD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Calibri" pitchFamily="34" charset="0"/>
              </a:rPr>
              <a:t>Spontaneous closure  --  uncommon in children</a:t>
            </a:r>
          </a:p>
          <a:p>
            <a:endParaRPr lang="en-IN" sz="2400" dirty="0" smtClean="0">
              <a:latin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Series of 104 patients (average age 4.5 years at diagnosis) with isolated ASD &gt;3 mm in size ; follow up – 3 yrs</a:t>
            </a:r>
          </a:p>
          <a:p>
            <a:pPr lvl="1"/>
            <a:r>
              <a:rPr lang="en-IN" sz="2000" dirty="0" smtClean="0">
                <a:latin typeface="Calibri" pitchFamily="34" charset="0"/>
              </a:rPr>
              <a:t>Spontaneous closure -- in only 4 patients</a:t>
            </a:r>
          </a:p>
          <a:p>
            <a:pPr lvl="1"/>
            <a:r>
              <a:rPr lang="en-IN" sz="2000" dirty="0" smtClean="0">
                <a:latin typeface="Calibri" pitchFamily="34" charset="0"/>
              </a:rPr>
              <a:t>ASD diameter increased in 65 %</a:t>
            </a:r>
          </a:p>
          <a:p>
            <a:pPr lvl="1"/>
            <a:r>
              <a:rPr lang="en-IN" sz="2000" dirty="0" smtClean="0">
                <a:latin typeface="Calibri" pitchFamily="34" charset="0"/>
              </a:rPr>
              <a:t>30 % of patients had a &gt;50 % increase in diameter </a:t>
            </a:r>
          </a:p>
          <a:p>
            <a:pPr lvl="1"/>
            <a:r>
              <a:rPr lang="en-IN" sz="2000" dirty="0" smtClean="0">
                <a:latin typeface="Calibri" pitchFamily="34" charset="0"/>
              </a:rPr>
              <a:t>12 % had an increase to &gt;20 mm</a:t>
            </a:r>
          </a:p>
          <a:p>
            <a:pPr lvl="1"/>
            <a:r>
              <a:rPr lang="en-IN" sz="2000" dirty="0" smtClean="0">
                <a:latin typeface="Calibri" pitchFamily="34" charset="0"/>
              </a:rPr>
              <a:t>The only independent factor associated with growth was the initial size of the ASD</a:t>
            </a:r>
          </a:p>
          <a:p>
            <a:pPr>
              <a:buNone/>
            </a:pPr>
            <a:r>
              <a:rPr lang="en-IN" sz="1400" dirty="0" smtClean="0">
                <a:solidFill>
                  <a:srgbClr val="FFFF00"/>
                </a:solidFill>
              </a:rPr>
              <a:t>	</a:t>
            </a:r>
          </a:p>
          <a:p>
            <a:pPr>
              <a:buNone/>
            </a:pPr>
            <a:endParaRPr lang="en-IN" sz="1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IN" sz="1400" dirty="0" smtClean="0">
                <a:solidFill>
                  <a:srgbClr val="FFFF00"/>
                </a:solidFill>
              </a:rPr>
              <a:t>McMahon CJ, </a:t>
            </a:r>
            <a:r>
              <a:rPr lang="en-IN" sz="1400" dirty="0" err="1" smtClean="0">
                <a:solidFill>
                  <a:srgbClr val="FFFF00"/>
                </a:solidFill>
              </a:rPr>
              <a:t>Feltes</a:t>
            </a:r>
            <a:r>
              <a:rPr lang="en-IN" sz="1400" dirty="0" smtClean="0">
                <a:solidFill>
                  <a:srgbClr val="FFFF00"/>
                </a:solidFill>
              </a:rPr>
              <a:t> TF, Fraley JK, et al. Natural history of growth of </a:t>
            </a:r>
            <a:r>
              <a:rPr lang="en-IN" sz="1400" dirty="0" err="1" smtClean="0">
                <a:solidFill>
                  <a:srgbClr val="FFFF00"/>
                </a:solidFill>
              </a:rPr>
              <a:t>secundum</a:t>
            </a:r>
            <a:r>
              <a:rPr lang="en-IN" sz="1400" dirty="0" smtClean="0">
                <a:solidFill>
                  <a:srgbClr val="FFFF00"/>
                </a:solidFill>
              </a:rPr>
              <a:t> </a:t>
            </a:r>
            <a:r>
              <a:rPr lang="en-IN" sz="1400" dirty="0" err="1" smtClean="0">
                <a:solidFill>
                  <a:srgbClr val="FFFF00"/>
                </a:solidFill>
              </a:rPr>
              <a:t>atrial</a:t>
            </a:r>
            <a:r>
              <a:rPr lang="en-IN" sz="1400" dirty="0" smtClean="0">
                <a:solidFill>
                  <a:srgbClr val="FFFF00"/>
                </a:solidFill>
              </a:rPr>
              <a:t> </a:t>
            </a:r>
            <a:r>
              <a:rPr lang="en-IN" sz="1400" dirty="0" err="1" smtClean="0">
                <a:solidFill>
                  <a:srgbClr val="FFFF00"/>
                </a:solidFill>
              </a:rPr>
              <a:t>septal</a:t>
            </a:r>
            <a:r>
              <a:rPr lang="en-IN" sz="1400" dirty="0" smtClean="0">
                <a:solidFill>
                  <a:srgbClr val="FFFF00"/>
                </a:solidFill>
              </a:rPr>
              <a:t> defects and implications for </a:t>
            </a:r>
            <a:r>
              <a:rPr lang="en-IN" sz="1400" dirty="0" err="1" smtClean="0">
                <a:solidFill>
                  <a:srgbClr val="FFFF00"/>
                </a:solidFill>
              </a:rPr>
              <a:t>transcatheter</a:t>
            </a:r>
            <a:r>
              <a:rPr lang="en-IN" sz="1400" dirty="0" smtClean="0">
                <a:solidFill>
                  <a:srgbClr val="FFFF00"/>
                </a:solidFill>
              </a:rPr>
              <a:t> closure. Heart 2002; 87:256</a:t>
            </a:r>
            <a:endParaRPr lang="en-IN" sz="14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90600"/>
          </a:xfrm>
          <a:noFill/>
          <a:ln/>
        </p:spPr>
        <p:txBody>
          <a:bodyPr/>
          <a:lstStyle/>
          <a:p>
            <a:r>
              <a:rPr lang="en-US" sz="4000" dirty="0" smtClean="0"/>
              <a:t>Natural history of VSD</a:t>
            </a:r>
            <a:endParaRPr lang="en-US" altLang="ko-KR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5334000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</a:rPr>
              <a:t>The outcome and natural history influenced by</a:t>
            </a:r>
          </a:p>
          <a:p>
            <a:pPr>
              <a:buClr>
                <a:srgbClr val="FFC000"/>
              </a:buClr>
              <a:buNone/>
            </a:pPr>
            <a:endParaRPr lang="en-US" sz="2400" dirty="0" smtClean="0">
              <a:latin typeface="Calibri" pitchFamily="34" charset="0"/>
            </a:endParaRPr>
          </a:p>
          <a:p>
            <a:pPr lvl="2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Calibri" pitchFamily="34" charset="0"/>
              </a:rPr>
              <a:t>Position  &amp; Size</a:t>
            </a:r>
          </a:p>
          <a:p>
            <a:pPr lvl="2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Calibri" pitchFamily="34" charset="0"/>
              </a:rPr>
              <a:t>Number of defects</a:t>
            </a:r>
          </a:p>
          <a:p>
            <a:pPr lvl="2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Calibri" pitchFamily="34" charset="0"/>
              </a:rPr>
              <a:t>Anatomic  structures in the vicinity of the defect</a:t>
            </a:r>
          </a:p>
          <a:p>
            <a:pPr lvl="2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Calibri" pitchFamily="34" charset="0"/>
              </a:rPr>
              <a:t>Association of other malformation</a:t>
            </a:r>
          </a:p>
          <a:p>
            <a:pPr lvl="2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Calibri" pitchFamily="34" charset="0"/>
              </a:rPr>
              <a:t>Age at which the defect is recognized</a:t>
            </a:r>
          </a:p>
          <a:p>
            <a:pPr lvl="2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Calibri" pitchFamily="34" charset="0"/>
              </a:rPr>
              <a:t>Sex of the patient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ASD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400" dirty="0" smtClean="0">
                <a:latin typeface="Calibri" pitchFamily="34" charset="0"/>
              </a:rPr>
              <a:t>Outcomes of 30 infants with an ASD considered too small for surgical closure</a:t>
            </a:r>
          </a:p>
          <a:p>
            <a:r>
              <a:rPr lang="en-IN" sz="2400" dirty="0" smtClean="0">
                <a:latin typeface="Calibri" pitchFamily="34" charset="0"/>
              </a:rPr>
              <a:t>Mean age at diagnosis  - 1.3 years</a:t>
            </a:r>
          </a:p>
          <a:p>
            <a:r>
              <a:rPr lang="en-IN" sz="2400" dirty="0" smtClean="0">
                <a:latin typeface="Calibri" pitchFamily="34" charset="0"/>
              </a:rPr>
              <a:t>Mean follow-up duration  - 11.5 years</a:t>
            </a:r>
          </a:p>
          <a:p>
            <a:r>
              <a:rPr lang="en-IN" sz="2400" dirty="0" smtClean="0">
                <a:latin typeface="Calibri" pitchFamily="34" charset="0"/>
              </a:rPr>
              <a:t>17/30  - Spontaneous closure  (mean age – 8.4 yrs)</a:t>
            </a:r>
          </a:p>
          <a:p>
            <a:r>
              <a:rPr lang="en-IN" sz="2400" dirty="0" smtClean="0">
                <a:latin typeface="Calibri" pitchFamily="34" charset="0"/>
              </a:rPr>
              <a:t>7/30 -  asymptomatic (average – 14 yrs) – defect 1–6 mm</a:t>
            </a:r>
          </a:p>
          <a:p>
            <a:r>
              <a:rPr lang="en-IN" sz="2400" dirty="0" smtClean="0">
                <a:latin typeface="Calibri" pitchFamily="34" charset="0"/>
              </a:rPr>
              <a:t>6/30 </a:t>
            </a:r>
          </a:p>
          <a:p>
            <a:pPr lvl="1"/>
            <a:r>
              <a:rPr lang="en-IN" sz="2000" dirty="0" smtClean="0">
                <a:latin typeface="Calibri" pitchFamily="34" charset="0"/>
              </a:rPr>
              <a:t>Increase in size of the defect </a:t>
            </a:r>
          </a:p>
          <a:p>
            <a:pPr lvl="1"/>
            <a:r>
              <a:rPr lang="en-IN" sz="2000" dirty="0" smtClean="0">
                <a:latin typeface="Calibri" pitchFamily="34" charset="0"/>
              </a:rPr>
              <a:t>Secondary clinical and hemodynamic consequences</a:t>
            </a:r>
          </a:p>
          <a:p>
            <a:pPr lvl="1"/>
            <a:r>
              <a:rPr lang="en-IN" sz="2000" dirty="0" smtClean="0">
                <a:latin typeface="Calibri" pitchFamily="34" charset="0"/>
              </a:rPr>
              <a:t>Required intervention </a:t>
            </a:r>
            <a:r>
              <a:rPr lang="en-IN" sz="1400" dirty="0" smtClean="0">
                <a:solidFill>
                  <a:srgbClr val="FFFF00"/>
                </a:solidFill>
              </a:rPr>
              <a:t>	</a:t>
            </a:r>
          </a:p>
          <a:p>
            <a:pPr lvl="1">
              <a:buNone/>
            </a:pPr>
            <a:r>
              <a:rPr lang="en-IN" sz="1400" dirty="0" smtClean="0">
                <a:solidFill>
                  <a:srgbClr val="FFFF00"/>
                </a:solidFill>
              </a:rPr>
              <a:t>	</a:t>
            </a:r>
          </a:p>
          <a:p>
            <a:pPr lvl="1">
              <a:buNone/>
            </a:pPr>
            <a:r>
              <a:rPr lang="en-IN" sz="1400" dirty="0" smtClean="0">
                <a:solidFill>
                  <a:srgbClr val="FFFF00"/>
                </a:solidFill>
              </a:rPr>
              <a:t>Brassard M, </a:t>
            </a:r>
            <a:r>
              <a:rPr lang="en-IN" sz="1400" dirty="0" err="1" smtClean="0">
                <a:solidFill>
                  <a:srgbClr val="FFFF00"/>
                </a:solidFill>
              </a:rPr>
              <a:t>Fouron</a:t>
            </a:r>
            <a:r>
              <a:rPr lang="en-IN" sz="1400" dirty="0" smtClean="0">
                <a:solidFill>
                  <a:srgbClr val="FFFF00"/>
                </a:solidFill>
              </a:rPr>
              <a:t> JC, van </a:t>
            </a:r>
            <a:r>
              <a:rPr lang="en-IN" sz="1400" dirty="0" err="1" smtClean="0">
                <a:solidFill>
                  <a:srgbClr val="FFFF00"/>
                </a:solidFill>
              </a:rPr>
              <a:t>Doesburg</a:t>
            </a:r>
            <a:r>
              <a:rPr lang="en-IN" sz="1400" dirty="0" smtClean="0">
                <a:solidFill>
                  <a:srgbClr val="FFFF00"/>
                </a:solidFill>
              </a:rPr>
              <a:t> NH, Mercier LA, De Guise P. Outcome of children with </a:t>
            </a:r>
            <a:r>
              <a:rPr lang="en-IN" sz="1400" dirty="0" err="1" smtClean="0">
                <a:solidFill>
                  <a:srgbClr val="FFFF00"/>
                </a:solidFill>
              </a:rPr>
              <a:t>atrial</a:t>
            </a:r>
            <a:r>
              <a:rPr lang="en-IN" sz="1400" dirty="0" smtClean="0">
                <a:solidFill>
                  <a:srgbClr val="FFFF00"/>
                </a:solidFill>
              </a:rPr>
              <a:t> </a:t>
            </a:r>
            <a:r>
              <a:rPr lang="en-IN" sz="1400" dirty="0" err="1" smtClean="0">
                <a:solidFill>
                  <a:srgbClr val="FFFF00"/>
                </a:solidFill>
              </a:rPr>
              <a:t>septal</a:t>
            </a:r>
            <a:r>
              <a:rPr lang="en-IN" sz="1400" dirty="0" smtClean="0">
                <a:solidFill>
                  <a:srgbClr val="FFFF00"/>
                </a:solidFill>
              </a:rPr>
              <a:t> defect considered too small for surgical closure. </a:t>
            </a:r>
            <a:r>
              <a:rPr lang="en-IN" sz="1400" i="1" dirty="0" smtClean="0">
                <a:solidFill>
                  <a:srgbClr val="FFFF00"/>
                </a:solidFill>
              </a:rPr>
              <a:t>Am J </a:t>
            </a:r>
            <a:r>
              <a:rPr lang="en-IN" sz="1400" i="1" dirty="0" err="1" smtClean="0">
                <a:solidFill>
                  <a:srgbClr val="FFFF00"/>
                </a:solidFill>
              </a:rPr>
              <a:t>Cardiol</a:t>
            </a:r>
            <a:r>
              <a:rPr lang="en-IN" sz="1400" i="1" dirty="0" smtClean="0">
                <a:solidFill>
                  <a:srgbClr val="FFFF00"/>
                </a:solidFill>
              </a:rPr>
              <a:t> 1999; </a:t>
            </a:r>
            <a:r>
              <a:rPr lang="en-IN" sz="1400" b="1" i="1" dirty="0" smtClean="0">
                <a:solidFill>
                  <a:srgbClr val="FFFF00"/>
                </a:solidFill>
              </a:rPr>
              <a:t>83: </a:t>
            </a:r>
            <a:r>
              <a:rPr lang="en-IN" sz="1400" dirty="0" smtClean="0">
                <a:solidFill>
                  <a:srgbClr val="FFFF00"/>
                </a:solidFill>
              </a:rPr>
              <a:t>1552–5.</a:t>
            </a:r>
            <a:endParaRPr lang="en-IN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</a:rPr>
              <a:t>Four common clinical presentation of ASD in adults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Progressive shortness of breath with exertion</a:t>
            </a:r>
          </a:p>
          <a:p>
            <a:pPr lvl="1"/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Pulmonary vascular obstructive disease</a:t>
            </a:r>
          </a:p>
          <a:p>
            <a:pPr lvl="1"/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err="1" smtClean="0">
                <a:latin typeface="Calibri" pitchFamily="34" charset="0"/>
              </a:rPr>
              <a:t>Atrial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arrythmia</a:t>
            </a:r>
            <a:endParaRPr lang="en-US" dirty="0" smtClean="0">
              <a:latin typeface="Calibri" pitchFamily="34" charset="0"/>
            </a:endParaRPr>
          </a:p>
          <a:p>
            <a:pPr lvl="1"/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Stroke or other systemic ischemic event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Progressive shortness of breath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smtClean="0">
                <a:latin typeface="Calibri" pitchFamily="34" charset="0"/>
              </a:rPr>
              <a:t>Initial symptoms associated with an ASD may be mild and ignored by the patient</a:t>
            </a:r>
          </a:p>
          <a:p>
            <a:endParaRPr lang="en-IN" sz="2400" dirty="0" smtClean="0">
              <a:latin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In one series of 32 patients diagnosed by incidental findings on physical examination, chest x-ray, or echocardiography who were thought to be asymptomatic, exercise tolerance improved after closure of the ASD 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pPr>
              <a:buNone/>
            </a:pPr>
            <a:endParaRPr lang="en-IN" sz="2400" dirty="0" smtClean="0">
              <a:latin typeface="Calibri" pitchFamily="34" charset="0"/>
            </a:endParaRPr>
          </a:p>
          <a:p>
            <a:pPr>
              <a:buNone/>
            </a:pPr>
            <a:r>
              <a:rPr lang="en-IN" sz="1400" dirty="0" smtClean="0">
                <a:solidFill>
                  <a:srgbClr val="FFFF00"/>
                </a:solidFill>
              </a:rPr>
              <a:t>	</a:t>
            </a:r>
            <a:r>
              <a:rPr lang="en-IN" sz="1400" dirty="0" err="1" smtClean="0">
                <a:solidFill>
                  <a:srgbClr val="FFFF00"/>
                </a:solidFill>
              </a:rPr>
              <a:t>Giardini</a:t>
            </a:r>
            <a:r>
              <a:rPr lang="en-IN" sz="1400" dirty="0" smtClean="0">
                <a:solidFill>
                  <a:srgbClr val="FFFF00"/>
                </a:solidFill>
              </a:rPr>
              <a:t> A  et al. Determinants of cardiopulmonary functional improvement after </a:t>
            </a:r>
            <a:r>
              <a:rPr lang="en-IN" sz="1400" dirty="0" err="1" smtClean="0">
                <a:solidFill>
                  <a:srgbClr val="FFFF00"/>
                </a:solidFill>
              </a:rPr>
              <a:t>transcatheter</a:t>
            </a:r>
            <a:r>
              <a:rPr lang="en-IN" sz="1400" dirty="0" smtClean="0">
                <a:solidFill>
                  <a:srgbClr val="FFFF00"/>
                </a:solidFill>
              </a:rPr>
              <a:t> </a:t>
            </a:r>
            <a:r>
              <a:rPr lang="en-IN" sz="1400" dirty="0" err="1" smtClean="0">
                <a:solidFill>
                  <a:srgbClr val="FFFF00"/>
                </a:solidFill>
              </a:rPr>
              <a:t>atrial</a:t>
            </a:r>
            <a:r>
              <a:rPr lang="en-IN" sz="1400" dirty="0" smtClean="0">
                <a:solidFill>
                  <a:srgbClr val="FFFF00"/>
                </a:solidFill>
              </a:rPr>
              <a:t> </a:t>
            </a:r>
            <a:r>
              <a:rPr lang="en-IN" sz="1400" dirty="0" err="1" smtClean="0">
                <a:solidFill>
                  <a:srgbClr val="FFFF00"/>
                </a:solidFill>
              </a:rPr>
              <a:t>septal</a:t>
            </a:r>
            <a:r>
              <a:rPr lang="en-IN" sz="1400" dirty="0" smtClean="0">
                <a:solidFill>
                  <a:srgbClr val="FFFF00"/>
                </a:solidFill>
              </a:rPr>
              <a:t> defect closure in asymptomatic adults. J Am </a:t>
            </a:r>
            <a:r>
              <a:rPr lang="en-IN" sz="1400" dirty="0" err="1" smtClean="0">
                <a:solidFill>
                  <a:srgbClr val="FFFF00"/>
                </a:solidFill>
              </a:rPr>
              <a:t>Coll</a:t>
            </a:r>
            <a:r>
              <a:rPr lang="en-IN" sz="1400" dirty="0" smtClean="0">
                <a:solidFill>
                  <a:srgbClr val="FFFF00"/>
                </a:solidFill>
              </a:rPr>
              <a:t> </a:t>
            </a:r>
            <a:r>
              <a:rPr lang="en-IN" sz="1400" dirty="0" err="1" smtClean="0">
                <a:solidFill>
                  <a:srgbClr val="FFFF00"/>
                </a:solidFill>
              </a:rPr>
              <a:t>Cardiol</a:t>
            </a:r>
            <a:r>
              <a:rPr lang="en-IN" sz="1400" dirty="0" smtClean="0">
                <a:solidFill>
                  <a:srgbClr val="FFFF00"/>
                </a:solidFill>
              </a:rPr>
              <a:t> 2004; 43:1886</a:t>
            </a:r>
            <a:endParaRPr lang="en-IN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Atrial</a:t>
            </a:r>
            <a:r>
              <a:rPr lang="en-US" dirty="0" smtClean="0"/>
              <a:t> arrhythmias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Calibri" pitchFamily="34" charset="0"/>
              </a:rPr>
              <a:t>Part of the late natural history of ASD</a:t>
            </a:r>
          </a:p>
          <a:p>
            <a:endParaRPr lang="en-US" sz="26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May be the first presenting sign (13% in &gt; 40 years and 52% in &gt;60 years  of age)</a:t>
            </a:r>
          </a:p>
          <a:p>
            <a:pPr>
              <a:buNone/>
            </a:pPr>
            <a:r>
              <a:rPr lang="en-US" sz="1800" dirty="0" smtClean="0">
                <a:solidFill>
                  <a:srgbClr val="FFFF00"/>
                </a:solidFill>
                <a:latin typeface="Calibri" pitchFamily="34" charset="0"/>
              </a:rPr>
              <a:t>					   St John Sutton MG et al., circulation 1981</a:t>
            </a:r>
          </a:p>
          <a:p>
            <a:pPr>
              <a:buNone/>
            </a:pPr>
            <a:endParaRPr lang="en-US" sz="26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Associated with morbidity and mortality especially in the older adult patient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Associated with the onset of CHF and systemic </a:t>
            </a:r>
            <a:r>
              <a:rPr lang="en-US" sz="2400" dirty="0" err="1" smtClean="0">
                <a:latin typeface="Calibri" pitchFamily="34" charset="0"/>
              </a:rPr>
              <a:t>embolization</a:t>
            </a:r>
            <a:r>
              <a:rPr lang="en-US" sz="2400" dirty="0" smtClean="0">
                <a:latin typeface="Calibri" pitchFamily="34" charset="0"/>
              </a:rPr>
              <a:t> (stroke)</a:t>
            </a:r>
          </a:p>
          <a:p>
            <a:endParaRPr lang="en-US" sz="2600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Atrial</a:t>
            </a:r>
            <a:r>
              <a:rPr lang="en-US" dirty="0" smtClean="0"/>
              <a:t> arrhythmias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</a:rPr>
              <a:t>Higher pulmonary arterial pressures and a worse NYHA functional class</a:t>
            </a:r>
          </a:p>
          <a:p>
            <a:pPr>
              <a:buNone/>
            </a:pPr>
            <a:endParaRPr lang="en-US" sz="1700" dirty="0" smtClean="0">
              <a:latin typeface="Calibri" pitchFamily="34" charset="0"/>
            </a:endParaRPr>
          </a:p>
          <a:p>
            <a:pPr>
              <a:buNone/>
            </a:pPr>
            <a:r>
              <a:rPr lang="de-DE" sz="1700" dirty="0" smtClean="0">
                <a:solidFill>
                  <a:srgbClr val="FFFF00"/>
                </a:solidFill>
                <a:latin typeface="Calibri" pitchFamily="34" charset="0"/>
              </a:rPr>
              <a:t>Gatzoulis MA, Freeman MA, Siu SC, Webb GD, Harris L. </a:t>
            </a:r>
            <a:r>
              <a:rPr lang="en-US" sz="1700" dirty="0" err="1" smtClean="0">
                <a:solidFill>
                  <a:srgbClr val="FFFF00"/>
                </a:solidFill>
                <a:latin typeface="Calibri" pitchFamily="34" charset="0"/>
              </a:rPr>
              <a:t>Atrial</a:t>
            </a:r>
            <a:r>
              <a:rPr lang="en-US" sz="1700" dirty="0" smtClean="0">
                <a:solidFill>
                  <a:srgbClr val="FFFF00"/>
                </a:solidFill>
                <a:latin typeface="Calibri" pitchFamily="34" charset="0"/>
              </a:rPr>
              <a:t> arrhythmia after surgical closure of </a:t>
            </a:r>
            <a:r>
              <a:rPr lang="en-US" sz="1700" dirty="0" err="1" smtClean="0">
                <a:solidFill>
                  <a:srgbClr val="FFFF00"/>
                </a:solidFill>
                <a:latin typeface="Calibri" pitchFamily="34" charset="0"/>
              </a:rPr>
              <a:t>atrial</a:t>
            </a:r>
            <a:r>
              <a:rPr lang="en-US" sz="17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1700" dirty="0" err="1" smtClean="0">
                <a:solidFill>
                  <a:srgbClr val="FFFF00"/>
                </a:solidFill>
                <a:latin typeface="Calibri" pitchFamily="34" charset="0"/>
              </a:rPr>
              <a:t>septal</a:t>
            </a:r>
            <a:r>
              <a:rPr lang="en-US" sz="1700" dirty="0" smtClean="0">
                <a:solidFill>
                  <a:srgbClr val="FFFF00"/>
                </a:solidFill>
                <a:latin typeface="Calibri" pitchFamily="34" charset="0"/>
              </a:rPr>
              <a:t> defects in adults. </a:t>
            </a:r>
            <a:r>
              <a:rPr lang="en-US" sz="1700" i="1" dirty="0" smtClean="0">
                <a:solidFill>
                  <a:srgbClr val="FFFF00"/>
                </a:solidFill>
                <a:latin typeface="Calibri" pitchFamily="34" charset="0"/>
              </a:rPr>
              <a:t>N </a:t>
            </a:r>
            <a:r>
              <a:rPr lang="en-US" sz="1700" i="1" dirty="0" err="1" smtClean="0">
                <a:solidFill>
                  <a:srgbClr val="FFFF00"/>
                </a:solidFill>
                <a:latin typeface="Calibri" pitchFamily="34" charset="0"/>
              </a:rPr>
              <a:t>Engl</a:t>
            </a:r>
            <a:r>
              <a:rPr lang="en-US" sz="1700" i="1" dirty="0" smtClean="0">
                <a:solidFill>
                  <a:srgbClr val="FFFF00"/>
                </a:solidFill>
                <a:latin typeface="Calibri" pitchFamily="34" charset="0"/>
              </a:rPr>
              <a:t> J Med 1999; </a:t>
            </a:r>
            <a:r>
              <a:rPr lang="en-US" sz="1700" b="1" i="1" dirty="0" smtClean="0">
                <a:solidFill>
                  <a:srgbClr val="FFFF00"/>
                </a:solidFill>
                <a:latin typeface="Calibri" pitchFamily="34" charset="0"/>
              </a:rPr>
              <a:t>340: 839–46.</a:t>
            </a:r>
            <a:endParaRPr lang="en-US" sz="1700" dirty="0" smtClean="0">
              <a:solidFill>
                <a:srgbClr val="FFFF00"/>
              </a:solidFill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Prevention of </a:t>
            </a:r>
            <a:r>
              <a:rPr lang="en-US" sz="2400" dirty="0" err="1" smtClean="0">
                <a:latin typeface="Calibri" pitchFamily="34" charset="0"/>
              </a:rPr>
              <a:t>atrial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arrythmia</a:t>
            </a:r>
            <a:r>
              <a:rPr lang="en-US" sz="2400" dirty="0" smtClean="0">
                <a:latin typeface="Calibri" pitchFamily="34" charset="0"/>
              </a:rPr>
              <a:t> is one of the reasons for repairing ASD in young asymptomatic patients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Development of AF post intervention may depend on the patient’s age at intervention and may occur despite surgery in pts &gt;25 years of age 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						Murphy JG et al., N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Engl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J Med 1990</a:t>
            </a:r>
            <a:endParaRPr lang="en-US" sz="16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Atrial</a:t>
            </a:r>
            <a:r>
              <a:rPr lang="en-US" dirty="0" smtClean="0"/>
              <a:t> fibrillation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latin typeface="Calibri" pitchFamily="34" charset="0"/>
              </a:rPr>
              <a:t>In three series with a total of over 600 patients, </a:t>
            </a:r>
            <a:r>
              <a:rPr lang="en-IN" sz="2400" dirty="0" err="1" smtClean="0">
                <a:latin typeface="Calibri" pitchFamily="34" charset="0"/>
              </a:rPr>
              <a:t>atrial</a:t>
            </a:r>
            <a:r>
              <a:rPr lang="en-IN" sz="2400" dirty="0" smtClean="0">
                <a:latin typeface="Calibri" pitchFamily="34" charset="0"/>
              </a:rPr>
              <a:t> fibrillation or </a:t>
            </a:r>
            <a:r>
              <a:rPr lang="en-IN" sz="2400" dirty="0" err="1" smtClean="0">
                <a:latin typeface="Calibri" pitchFamily="34" charset="0"/>
              </a:rPr>
              <a:t>atrial</a:t>
            </a:r>
            <a:r>
              <a:rPr lang="en-IN" sz="2400" dirty="0" smtClean="0">
                <a:latin typeface="Calibri" pitchFamily="34" charset="0"/>
              </a:rPr>
              <a:t> flutter was present in  20 %</a:t>
            </a:r>
          </a:p>
          <a:p>
            <a:pPr>
              <a:buNone/>
            </a:pPr>
            <a:r>
              <a:rPr lang="en-IN" sz="2400" dirty="0" smtClean="0">
                <a:latin typeface="Calibri" pitchFamily="34" charset="0"/>
              </a:rPr>
              <a:t> </a:t>
            </a:r>
          </a:p>
          <a:p>
            <a:r>
              <a:rPr lang="en-IN" sz="2400" dirty="0" smtClean="0">
                <a:latin typeface="Calibri" pitchFamily="34" charset="0"/>
              </a:rPr>
              <a:t>In a report of 211 adults, </a:t>
            </a:r>
            <a:r>
              <a:rPr lang="en-IN" sz="2400" dirty="0" err="1" smtClean="0">
                <a:latin typeface="Calibri" pitchFamily="34" charset="0"/>
              </a:rPr>
              <a:t>atrial</a:t>
            </a:r>
            <a:r>
              <a:rPr lang="en-IN" sz="2400" dirty="0" smtClean="0">
                <a:latin typeface="Calibri" pitchFamily="34" charset="0"/>
              </a:rPr>
              <a:t> fibrillation or </a:t>
            </a:r>
            <a:r>
              <a:rPr lang="en-IN" sz="2400" dirty="0" err="1" smtClean="0">
                <a:latin typeface="Calibri" pitchFamily="34" charset="0"/>
              </a:rPr>
              <a:t>atrial</a:t>
            </a:r>
            <a:r>
              <a:rPr lang="en-IN" sz="2400" dirty="0" smtClean="0">
                <a:latin typeface="Calibri" pitchFamily="34" charset="0"/>
              </a:rPr>
              <a:t> flutter </a:t>
            </a:r>
          </a:p>
          <a:p>
            <a:pPr lvl="1"/>
            <a:r>
              <a:rPr lang="en-US" sz="2600" dirty="0" smtClean="0">
                <a:latin typeface="Calibri" pitchFamily="34" charset="0"/>
              </a:rPr>
              <a:t>18 - 40 years - uncommon (1%)</a:t>
            </a:r>
          </a:p>
          <a:p>
            <a:pPr lvl="1"/>
            <a:r>
              <a:rPr lang="en-US" sz="2600" dirty="0" smtClean="0">
                <a:latin typeface="Calibri" pitchFamily="34" charset="0"/>
              </a:rPr>
              <a:t>40 – 60 years – 15%</a:t>
            </a:r>
          </a:p>
          <a:p>
            <a:pPr lvl="1"/>
            <a:r>
              <a:rPr lang="en-US" sz="2600" dirty="0" smtClean="0">
                <a:latin typeface="Calibri" pitchFamily="34" charset="0"/>
              </a:rPr>
              <a:t>&gt;60 years – 61%</a:t>
            </a:r>
          </a:p>
          <a:p>
            <a:pPr>
              <a:buNone/>
            </a:pPr>
            <a:endParaRPr lang="en-IN" sz="2400" dirty="0" smtClean="0">
              <a:latin typeface="Calibri" pitchFamily="34" charset="0"/>
            </a:endParaRPr>
          </a:p>
          <a:p>
            <a:pPr>
              <a:buNone/>
            </a:pPr>
            <a:r>
              <a:rPr lang="en-IN" sz="1400" dirty="0" smtClean="0">
                <a:solidFill>
                  <a:srgbClr val="FFFF00"/>
                </a:solidFill>
              </a:rPr>
              <a:t>	Berger F, Vogel M, Kramer A, et al. Incidence of </a:t>
            </a:r>
            <a:r>
              <a:rPr lang="en-IN" sz="1400" dirty="0" err="1" smtClean="0">
                <a:solidFill>
                  <a:srgbClr val="FFFF00"/>
                </a:solidFill>
              </a:rPr>
              <a:t>atrial</a:t>
            </a:r>
            <a:r>
              <a:rPr lang="en-IN" sz="1400" dirty="0" smtClean="0">
                <a:solidFill>
                  <a:srgbClr val="FFFF00"/>
                </a:solidFill>
              </a:rPr>
              <a:t> flutter/fibrillation in adults with </a:t>
            </a:r>
            <a:r>
              <a:rPr lang="en-IN" sz="1400" dirty="0" err="1" smtClean="0">
                <a:solidFill>
                  <a:srgbClr val="FFFF00"/>
                </a:solidFill>
              </a:rPr>
              <a:t>atrial</a:t>
            </a:r>
            <a:r>
              <a:rPr lang="en-IN" sz="1400" dirty="0" smtClean="0">
                <a:solidFill>
                  <a:srgbClr val="FFFF00"/>
                </a:solidFill>
              </a:rPr>
              <a:t> </a:t>
            </a:r>
            <a:r>
              <a:rPr lang="en-IN" sz="1400" dirty="0" err="1" smtClean="0">
                <a:solidFill>
                  <a:srgbClr val="FFFF00"/>
                </a:solidFill>
              </a:rPr>
              <a:t>septal</a:t>
            </a:r>
            <a:r>
              <a:rPr lang="en-IN" sz="1400" dirty="0" smtClean="0">
                <a:solidFill>
                  <a:srgbClr val="FFFF00"/>
                </a:solidFill>
              </a:rPr>
              <a:t> defect before and after surgery. Ann </a:t>
            </a:r>
            <a:r>
              <a:rPr lang="en-IN" sz="1400" dirty="0" err="1" smtClean="0">
                <a:solidFill>
                  <a:srgbClr val="FFFF00"/>
                </a:solidFill>
              </a:rPr>
              <a:t>Thorac</a:t>
            </a:r>
            <a:r>
              <a:rPr lang="en-IN" sz="1400" dirty="0" smtClean="0">
                <a:solidFill>
                  <a:srgbClr val="FFFF00"/>
                </a:solidFill>
              </a:rPr>
              <a:t> </a:t>
            </a:r>
            <a:r>
              <a:rPr lang="en-IN" sz="1400" dirty="0" err="1" smtClean="0">
                <a:solidFill>
                  <a:srgbClr val="FFFF00"/>
                </a:solidFill>
              </a:rPr>
              <a:t>Surg</a:t>
            </a:r>
            <a:r>
              <a:rPr lang="en-IN" sz="1400" dirty="0" smtClean="0">
                <a:solidFill>
                  <a:srgbClr val="FFFF00"/>
                </a:solidFill>
              </a:rPr>
              <a:t> 1999; 68:75</a:t>
            </a:r>
            <a:endParaRPr lang="en-IN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Atrial</a:t>
            </a:r>
            <a:r>
              <a:rPr lang="en-US" dirty="0" smtClean="0"/>
              <a:t> fibrillation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/>
          </a:bodyPr>
          <a:lstStyle/>
          <a:p>
            <a:r>
              <a:rPr lang="en-US" dirty="0" err="1" smtClean="0">
                <a:latin typeface="Calibri" pitchFamily="34" charset="0"/>
              </a:rPr>
              <a:t>Multifactorial</a:t>
            </a:r>
            <a:r>
              <a:rPr lang="en-US" dirty="0" smtClean="0">
                <a:latin typeface="Calibri" pitchFamily="34" charset="0"/>
              </a:rPr>
              <a:t> nature of </a:t>
            </a:r>
            <a:r>
              <a:rPr lang="en-US" dirty="0" err="1" smtClean="0">
                <a:latin typeface="Calibri" pitchFamily="34" charset="0"/>
              </a:rPr>
              <a:t>atrial</a:t>
            </a:r>
            <a:r>
              <a:rPr lang="en-US" dirty="0" smtClean="0">
                <a:latin typeface="Calibri" pitchFamily="34" charset="0"/>
              </a:rPr>
              <a:t> fibrillation in ASD 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Longstanding volume loading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Pulmonary hypertension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Ventricular dysfunction</a:t>
            </a:r>
          </a:p>
          <a:p>
            <a:pPr lvl="1"/>
            <a:r>
              <a:rPr lang="en-US" dirty="0" err="1" smtClean="0">
                <a:latin typeface="Calibri" pitchFamily="34" charset="0"/>
              </a:rPr>
              <a:t>Atrioventricular</a:t>
            </a:r>
            <a:r>
              <a:rPr lang="en-US" dirty="0" smtClean="0">
                <a:latin typeface="Calibri" pitchFamily="34" charset="0"/>
              </a:rPr>
              <a:t> valve regurgitation </a:t>
            </a:r>
          </a:p>
          <a:p>
            <a:pPr lvl="1"/>
            <a:endParaRPr lang="en-US" dirty="0" smtClean="0">
              <a:latin typeface="Calibri" pitchFamily="34" charset="0"/>
            </a:endParaRPr>
          </a:p>
          <a:p>
            <a:pPr lvl="1"/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 Increase </a:t>
            </a:r>
            <a:r>
              <a:rPr lang="en-US" dirty="0" err="1" smtClean="0">
                <a:latin typeface="Calibri" pitchFamily="34" charset="0"/>
              </a:rPr>
              <a:t>atrial</a:t>
            </a:r>
            <a:r>
              <a:rPr lang="en-US" dirty="0" smtClean="0">
                <a:latin typeface="Calibri" pitchFamily="34" charset="0"/>
              </a:rPr>
              <a:t> pre- and </a:t>
            </a:r>
            <a:r>
              <a:rPr lang="en-US" dirty="0" err="1" smtClean="0">
                <a:latin typeface="Calibri" pitchFamily="34" charset="0"/>
              </a:rPr>
              <a:t>afterload</a:t>
            </a: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Increase the degree of </a:t>
            </a:r>
            <a:r>
              <a:rPr lang="en-US" dirty="0" err="1" smtClean="0">
                <a:latin typeface="Calibri" pitchFamily="34" charset="0"/>
              </a:rPr>
              <a:t>atrial</a:t>
            </a:r>
            <a:r>
              <a:rPr lang="en-US" dirty="0" smtClean="0">
                <a:latin typeface="Calibri" pitchFamily="34" charset="0"/>
              </a:rPr>
              <a:t> myocardial stretch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prolongs </a:t>
            </a:r>
            <a:r>
              <a:rPr lang="en-US" dirty="0" err="1" smtClean="0">
                <a:latin typeface="Calibri" pitchFamily="34" charset="0"/>
              </a:rPr>
              <a:t>atrial</a:t>
            </a:r>
            <a:r>
              <a:rPr lang="en-US" dirty="0" smtClean="0">
                <a:latin typeface="Calibri" pitchFamily="34" charset="0"/>
              </a:rPr>
              <a:t> refractoriness in a heterogeneous manner 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vulnerable to the induction of fibrillation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819400" y="3733800"/>
            <a:ext cx="762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Left Arrow 8"/>
          <p:cNvSpPr/>
          <p:nvPr/>
        </p:nvSpPr>
        <p:spPr>
          <a:xfrm>
            <a:off x="7467600" y="4572000"/>
            <a:ext cx="1295400" cy="685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>
            <a:off x="8382000" y="5486400"/>
            <a:ext cx="762000" cy="838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Atrial</a:t>
            </a:r>
            <a:r>
              <a:rPr lang="en-US" dirty="0" smtClean="0"/>
              <a:t> fibrillation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sz="2600" dirty="0" smtClean="0">
                <a:latin typeface="Calibri" pitchFamily="34" charset="0"/>
              </a:rPr>
              <a:t>Predisposing  conditions</a:t>
            </a:r>
          </a:p>
          <a:p>
            <a:pPr lvl="1"/>
            <a:r>
              <a:rPr lang="en-US" sz="2600" dirty="0" smtClean="0">
                <a:latin typeface="Calibri" pitchFamily="34" charset="0"/>
              </a:rPr>
              <a:t>Age (with a RR of 1.9 per decade of age)</a:t>
            </a:r>
          </a:p>
          <a:p>
            <a:pPr lvl="1"/>
            <a:r>
              <a:rPr lang="en-US" sz="2600" dirty="0" smtClean="0">
                <a:latin typeface="Calibri" pitchFamily="34" charset="0"/>
              </a:rPr>
              <a:t>LA dimension (RR 2.8 for each 10 mm increase</a:t>
            </a:r>
            <a:r>
              <a:rPr lang="it-IT" sz="2600" dirty="0" smtClean="0">
                <a:latin typeface="Calibri" pitchFamily="34" charset="0"/>
              </a:rPr>
              <a:t>)</a:t>
            </a:r>
          </a:p>
          <a:p>
            <a:pPr lvl="1"/>
            <a:r>
              <a:rPr lang="it-IT" sz="2600" dirty="0" smtClean="0">
                <a:latin typeface="Calibri" pitchFamily="34" charset="0"/>
              </a:rPr>
              <a:t>MR (RR 3.0 </a:t>
            </a:r>
            <a:r>
              <a:rPr lang="en-US" sz="2600" dirty="0" smtClean="0">
                <a:latin typeface="Calibri" pitchFamily="34" charset="0"/>
              </a:rPr>
              <a:t>for each degree of MR) </a:t>
            </a:r>
          </a:p>
          <a:p>
            <a:pPr lvl="1"/>
            <a:r>
              <a:rPr lang="en-US" sz="2600" dirty="0" smtClean="0">
                <a:latin typeface="Calibri" pitchFamily="34" charset="0"/>
              </a:rPr>
              <a:t>TR (RR 1.9 for each degree of TR)</a:t>
            </a:r>
          </a:p>
          <a:p>
            <a:pPr>
              <a:buNone/>
            </a:pPr>
            <a:endParaRPr lang="en-US" sz="1600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Oliver JM,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Gallego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P, Gonzalez A 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</a:rPr>
              <a:t>et al. Predisposing conditions 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for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atrial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fibrillation in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atrial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septal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defect with and without operative closure. 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</a:rPr>
              <a:t>Am J </a:t>
            </a:r>
            <a:r>
              <a:rPr lang="en-US" sz="1600" i="1" dirty="0" err="1" smtClean="0">
                <a:solidFill>
                  <a:srgbClr val="FFFF00"/>
                </a:solidFill>
                <a:latin typeface="Calibri" pitchFamily="34" charset="0"/>
              </a:rPr>
              <a:t>Cardiol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</a:rPr>
              <a:t> 2002; </a:t>
            </a:r>
            <a:r>
              <a:rPr lang="en-US" sz="1600" b="1" i="1" dirty="0" smtClean="0">
                <a:solidFill>
                  <a:srgbClr val="FFFF00"/>
                </a:solidFill>
                <a:latin typeface="Calibri" pitchFamily="34" charset="0"/>
              </a:rPr>
              <a:t>89: 39–43.</a:t>
            </a:r>
          </a:p>
          <a:p>
            <a:endParaRPr lang="en-US" sz="2600" dirty="0" smtClean="0">
              <a:latin typeface="Calibri" pitchFamily="34" charset="0"/>
            </a:endParaRPr>
          </a:p>
          <a:p>
            <a:r>
              <a:rPr lang="en-US" sz="2600" dirty="0" smtClean="0">
                <a:latin typeface="Calibri" pitchFamily="34" charset="0"/>
              </a:rPr>
              <a:t>RA enlargement  occurs long before LA enlargement.</a:t>
            </a:r>
          </a:p>
          <a:p>
            <a:pPr>
              <a:buNone/>
            </a:pPr>
            <a:r>
              <a:rPr lang="en-US" sz="2600" dirty="0" smtClean="0">
                <a:latin typeface="Calibri" pitchFamily="34" charset="0"/>
              </a:rPr>
              <a:t>	LA enlargement  marks the onset of AF</a:t>
            </a:r>
          </a:p>
          <a:p>
            <a:endParaRPr lang="en-US" sz="2600" dirty="0" smtClean="0">
              <a:latin typeface="Calibri" pitchFamily="34" charset="0"/>
            </a:endParaRPr>
          </a:p>
          <a:p>
            <a:r>
              <a:rPr lang="en-US" sz="2600" dirty="0" smtClean="0">
                <a:latin typeface="Calibri" pitchFamily="34" charset="0"/>
              </a:rPr>
              <a:t>AF was common among patients with LA &gt; 40 mm (</a:t>
            </a:r>
            <a:r>
              <a:rPr lang="en-US" sz="2600" dirty="0" err="1" smtClean="0">
                <a:latin typeface="Calibri" pitchFamily="34" charset="0"/>
              </a:rPr>
              <a:t>parasternal</a:t>
            </a:r>
            <a:r>
              <a:rPr lang="en-US" sz="2600" dirty="0" smtClean="0">
                <a:latin typeface="Calibri" pitchFamily="34" charset="0"/>
              </a:rPr>
              <a:t> long axis view)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Henry WL,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Morganroth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J, Pearlman AS 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</a:rPr>
              <a:t>et al. Relation between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echocardiographically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determined left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atrial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size and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atrial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fr-FR" sz="1600" dirty="0" smtClean="0">
                <a:solidFill>
                  <a:srgbClr val="FFFF00"/>
                </a:solidFill>
                <a:latin typeface="Calibri" pitchFamily="34" charset="0"/>
              </a:rPr>
              <a:t>fibrillation. </a:t>
            </a:r>
            <a:r>
              <a:rPr lang="fr-FR" sz="1600" i="1" dirty="0" smtClean="0">
                <a:solidFill>
                  <a:srgbClr val="FFFF00"/>
                </a:solidFill>
                <a:latin typeface="Calibri" pitchFamily="34" charset="0"/>
              </a:rPr>
              <a:t>Circulation 1976; </a:t>
            </a:r>
            <a:r>
              <a:rPr lang="fr-FR" sz="1600" b="1" i="1" dirty="0" smtClean="0">
                <a:solidFill>
                  <a:srgbClr val="FFFF00"/>
                </a:solidFill>
                <a:latin typeface="Calibri" pitchFamily="34" charset="0"/>
              </a:rPr>
              <a:t>53: 273–9.</a:t>
            </a:r>
            <a:endParaRPr lang="en-US" sz="4000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None/>
            </a:pPr>
            <a:endParaRPr lang="en-US" sz="1600" b="1" i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None/>
            </a:pPr>
            <a:endParaRPr lang="en-US" sz="1600" b="1" i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None/>
            </a:pPr>
            <a:endParaRPr lang="en-US" sz="1600" b="1" i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None/>
            </a:pPr>
            <a:endParaRPr lang="en-US" sz="16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Pulmonary vascular obstruction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</a:rPr>
              <a:t>Uncommon in ASD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Incidence is 5% - 10% of untreated ASDs</a:t>
            </a:r>
          </a:p>
          <a:p>
            <a:pPr>
              <a:buNone/>
            </a:pPr>
            <a:r>
              <a:rPr lang="en-IN" sz="1400" dirty="0" smtClean="0"/>
              <a:t>	</a:t>
            </a:r>
            <a:r>
              <a:rPr lang="en-IN" sz="1400" dirty="0" smtClean="0">
                <a:solidFill>
                  <a:srgbClr val="FFFF00"/>
                </a:solidFill>
              </a:rPr>
              <a:t>Steele PM et al. Isolated </a:t>
            </a:r>
            <a:r>
              <a:rPr lang="en-IN" sz="1400" dirty="0" err="1" smtClean="0">
                <a:solidFill>
                  <a:srgbClr val="FFFF00"/>
                </a:solidFill>
              </a:rPr>
              <a:t>atrial</a:t>
            </a:r>
            <a:r>
              <a:rPr lang="en-IN" sz="1400" dirty="0" smtClean="0">
                <a:solidFill>
                  <a:srgbClr val="FFFF00"/>
                </a:solidFill>
              </a:rPr>
              <a:t> </a:t>
            </a:r>
            <a:r>
              <a:rPr lang="en-IN" sz="1400" dirty="0" err="1" smtClean="0">
                <a:solidFill>
                  <a:srgbClr val="FFFF00"/>
                </a:solidFill>
              </a:rPr>
              <a:t>septal</a:t>
            </a:r>
            <a:r>
              <a:rPr lang="en-IN" sz="1400" dirty="0" smtClean="0">
                <a:solidFill>
                  <a:srgbClr val="FFFF00"/>
                </a:solidFill>
              </a:rPr>
              <a:t> defect with pulmonary vascular obstructive disease--long-term follow-up and prediction of outcome after surgical correction. Circulation 1987; 76:1037</a:t>
            </a:r>
            <a:endParaRPr lang="en-US" sz="1400" dirty="0" smtClean="0">
              <a:solidFill>
                <a:srgbClr val="FFFF00"/>
              </a:solidFill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Predominantly in females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Sinus </a:t>
            </a:r>
            <a:r>
              <a:rPr lang="en-US" sz="2400" dirty="0" err="1" smtClean="0">
                <a:latin typeface="Calibri" pitchFamily="34" charset="0"/>
              </a:rPr>
              <a:t>venosus</a:t>
            </a:r>
            <a:r>
              <a:rPr lang="en-US" sz="2400" dirty="0" smtClean="0">
                <a:latin typeface="Calibri" pitchFamily="34" charset="0"/>
              </a:rPr>
              <a:t> ASDs have higher pulmonary artery pressures and resistances than patients with </a:t>
            </a:r>
            <a:r>
              <a:rPr lang="en-US" sz="2400" dirty="0" err="1" smtClean="0">
                <a:latin typeface="Calibri" pitchFamily="34" charset="0"/>
              </a:rPr>
              <a:t>secundum</a:t>
            </a:r>
            <a:endParaRPr lang="en-US" sz="2400" dirty="0" smtClean="0">
              <a:latin typeface="Calibri" pitchFamily="34" charset="0"/>
            </a:endParaRPr>
          </a:p>
          <a:p>
            <a:pPr>
              <a:buNone/>
            </a:pPr>
            <a:endParaRPr lang="en-US" sz="1600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							Vogel M et</a:t>
            </a:r>
            <a:r>
              <a:rPr lang="en-US" sz="1400" dirty="0" smtClean="0">
                <a:solidFill>
                  <a:srgbClr val="FFFF00"/>
                </a:solidFill>
                <a:latin typeface="Calibri" pitchFamily="34" charset="0"/>
              </a:rPr>
              <a:t> al., Heart 1999</a:t>
            </a:r>
            <a:endParaRPr lang="en-US" sz="1600" dirty="0" smtClean="0">
              <a:solidFill>
                <a:srgbClr val="FFFF00"/>
              </a:solidFill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447800"/>
            <a:ext cx="8610600" cy="5029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838200" y="1371600"/>
            <a:ext cx="7848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latin typeface="Calibri" pitchFamily="34" charset="0"/>
              </a:rPr>
              <a:t> 169 patients with ASD</a:t>
            </a:r>
          </a:p>
          <a:p>
            <a:pPr>
              <a:buFont typeface="Wingdings" pitchFamily="2" charset="2"/>
              <a:buChar char="§"/>
            </a:pPr>
            <a:endParaRPr lang="en-IN" sz="2400" dirty="0" smtClean="0">
              <a:latin typeface="Calibri" pitchFamily="34" charset="0"/>
            </a:endParaRPr>
          </a:p>
          <a:p>
            <a:pPr lvl="1"/>
            <a:r>
              <a:rPr lang="en-IN" sz="2400" dirty="0" smtClean="0">
                <a:latin typeface="Calibri" pitchFamily="34" charset="0"/>
              </a:rPr>
              <a:t>Pulmonary hypertension </a:t>
            </a:r>
          </a:p>
          <a:p>
            <a:pPr lvl="1">
              <a:buFont typeface="Wingdings" pitchFamily="2" charset="2"/>
              <a:buChar char="§"/>
            </a:pPr>
            <a:endParaRPr lang="en-IN" sz="24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IN" sz="2400" dirty="0" smtClean="0">
                <a:latin typeface="Calibri" pitchFamily="34" charset="0"/>
              </a:rPr>
              <a:t>Sinus </a:t>
            </a:r>
            <a:r>
              <a:rPr lang="en-IN" sz="2400" dirty="0" err="1" smtClean="0">
                <a:latin typeface="Calibri" pitchFamily="34" charset="0"/>
              </a:rPr>
              <a:t>venosus</a:t>
            </a:r>
            <a:r>
              <a:rPr lang="en-IN" sz="2400" dirty="0" smtClean="0">
                <a:latin typeface="Calibri" pitchFamily="34" charset="0"/>
              </a:rPr>
              <a:t> defect  - 26 % </a:t>
            </a:r>
          </a:p>
          <a:p>
            <a:pPr lvl="1">
              <a:buFont typeface="Wingdings" pitchFamily="2" charset="2"/>
              <a:buChar char="§"/>
            </a:pPr>
            <a:r>
              <a:rPr lang="en-IN" sz="2400" dirty="0" smtClean="0">
                <a:latin typeface="Calibri" pitchFamily="34" charset="0"/>
              </a:rPr>
              <a:t>Isolated </a:t>
            </a:r>
            <a:r>
              <a:rPr lang="en-IN" sz="2400" dirty="0" err="1" smtClean="0">
                <a:latin typeface="Calibri" pitchFamily="34" charset="0"/>
              </a:rPr>
              <a:t>secundum</a:t>
            </a:r>
            <a:r>
              <a:rPr lang="en-IN" sz="2400" dirty="0" smtClean="0">
                <a:latin typeface="Calibri" pitchFamily="34" charset="0"/>
              </a:rPr>
              <a:t> ASD - 9 % </a:t>
            </a:r>
          </a:p>
          <a:p>
            <a:pPr lvl="1">
              <a:buFont typeface="Wingdings" pitchFamily="2" charset="2"/>
              <a:buChar char="§"/>
            </a:pPr>
            <a:endParaRPr lang="en-IN" sz="2400" dirty="0" smtClean="0">
              <a:latin typeface="Calibri" pitchFamily="34" charset="0"/>
            </a:endParaRPr>
          </a:p>
          <a:p>
            <a:pPr lvl="1"/>
            <a:r>
              <a:rPr lang="en-IN" sz="2400" dirty="0" smtClean="0">
                <a:latin typeface="Calibri" pitchFamily="34" charset="0"/>
              </a:rPr>
              <a:t>Elevated pulmonary vascular resistance was present in </a:t>
            </a:r>
          </a:p>
          <a:p>
            <a:pPr lvl="1">
              <a:buFont typeface="Wingdings" pitchFamily="2" charset="2"/>
              <a:buChar char="§"/>
            </a:pPr>
            <a:endParaRPr lang="en-IN" sz="24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IN" sz="2400" dirty="0" smtClean="0">
                <a:latin typeface="Calibri" pitchFamily="34" charset="0"/>
              </a:rPr>
              <a:t>Sinus </a:t>
            </a:r>
            <a:r>
              <a:rPr lang="en-IN" sz="2400" dirty="0" err="1" smtClean="0">
                <a:latin typeface="Calibri" pitchFamily="34" charset="0"/>
              </a:rPr>
              <a:t>venosus</a:t>
            </a:r>
            <a:r>
              <a:rPr lang="en-IN" sz="2400" dirty="0" smtClean="0">
                <a:latin typeface="Calibri" pitchFamily="34" charset="0"/>
              </a:rPr>
              <a:t> defect - 16 %</a:t>
            </a:r>
          </a:p>
          <a:p>
            <a:pPr lvl="1">
              <a:buFont typeface="Wingdings" pitchFamily="2" charset="2"/>
              <a:buChar char="§"/>
            </a:pPr>
            <a:r>
              <a:rPr lang="en-IN" sz="2400" dirty="0" smtClean="0">
                <a:latin typeface="Calibri" pitchFamily="34" charset="0"/>
              </a:rPr>
              <a:t>Isolated </a:t>
            </a:r>
            <a:r>
              <a:rPr lang="en-IN" sz="2400" dirty="0" err="1" smtClean="0">
                <a:latin typeface="Calibri" pitchFamily="34" charset="0"/>
              </a:rPr>
              <a:t>secundum</a:t>
            </a:r>
            <a:r>
              <a:rPr lang="en-IN" sz="2400" dirty="0" smtClean="0">
                <a:latin typeface="Calibri" pitchFamily="34" charset="0"/>
              </a:rPr>
              <a:t> ASD  - 4 %</a:t>
            </a:r>
          </a:p>
          <a:p>
            <a:pPr lvl="1">
              <a:buFont typeface="Wingdings" pitchFamily="2" charset="2"/>
              <a:buChar char="§"/>
            </a:pPr>
            <a:endParaRPr lang="en-US" sz="2400" dirty="0" smtClean="0">
              <a:solidFill>
                <a:srgbClr val="FFFF00"/>
              </a:solidFill>
              <a:latin typeface="Calibri" pitchFamily="34" charset="0"/>
            </a:endParaRPr>
          </a:p>
          <a:p>
            <a:pPr lvl="1"/>
            <a:r>
              <a:rPr lang="en-IN" sz="1400" dirty="0" smtClean="0">
                <a:solidFill>
                  <a:srgbClr val="FFFF00"/>
                </a:solidFill>
              </a:rPr>
              <a:t>Vogel M, Berger F, Kramer A, et al. Incidence of secondary pulmonary hypertension in adults with </a:t>
            </a:r>
            <a:r>
              <a:rPr lang="en-IN" sz="1400" dirty="0" err="1" smtClean="0">
                <a:solidFill>
                  <a:srgbClr val="FFFF00"/>
                </a:solidFill>
              </a:rPr>
              <a:t>atrial</a:t>
            </a:r>
            <a:r>
              <a:rPr lang="en-IN" sz="1400" dirty="0" smtClean="0">
                <a:solidFill>
                  <a:srgbClr val="FFFF00"/>
                </a:solidFill>
              </a:rPr>
              <a:t> </a:t>
            </a:r>
            <a:r>
              <a:rPr lang="en-IN" sz="1400" dirty="0" err="1" smtClean="0">
                <a:solidFill>
                  <a:srgbClr val="FFFF00"/>
                </a:solidFill>
              </a:rPr>
              <a:t>septal</a:t>
            </a:r>
            <a:r>
              <a:rPr lang="en-IN" sz="1400" dirty="0" smtClean="0">
                <a:solidFill>
                  <a:srgbClr val="FFFF00"/>
                </a:solidFill>
              </a:rPr>
              <a:t> or sinus </a:t>
            </a:r>
            <a:r>
              <a:rPr lang="en-IN" sz="1400" dirty="0" err="1" smtClean="0">
                <a:solidFill>
                  <a:srgbClr val="FFFF00"/>
                </a:solidFill>
              </a:rPr>
              <a:t>venosus</a:t>
            </a:r>
            <a:r>
              <a:rPr lang="en-IN" sz="1400" dirty="0" smtClean="0">
                <a:solidFill>
                  <a:srgbClr val="FFFF00"/>
                </a:solidFill>
              </a:rPr>
              <a:t> defects. Heart 1999; 82:30</a:t>
            </a:r>
            <a:endParaRPr lang="en-IN" sz="1400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IN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Pulmonary vascular obstruction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Calibri" pitchFamily="34" charset="0"/>
              </a:rPr>
              <a:t>128 adult patients with OS ASD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Significant  PAH  in 22%</a:t>
            </a:r>
          </a:p>
          <a:p>
            <a:pPr lvl="1"/>
            <a:r>
              <a:rPr lang="en-US" sz="2000" dirty="0" smtClean="0">
                <a:latin typeface="Calibri" pitchFamily="34" charset="0"/>
              </a:rPr>
              <a:t>15% had high pulmonary vascular resistance</a:t>
            </a:r>
          </a:p>
          <a:p>
            <a:pPr lvl="1"/>
            <a:r>
              <a:rPr lang="en-US" sz="2000" dirty="0" smtClean="0">
                <a:latin typeface="Calibri" pitchFamily="34" charset="0"/>
              </a:rPr>
              <a:t>14% had significant arterial hypoxemia </a:t>
            </a:r>
          </a:p>
          <a:p>
            <a:pPr lvl="1"/>
            <a:endParaRPr lang="en-US" sz="20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Most serious risk factor for the patient with ASD is severe pulmonary vascular disease (occurring in 14%) </a:t>
            </a:r>
          </a:p>
          <a:p>
            <a:pPr lvl="1"/>
            <a:r>
              <a:rPr lang="en-US" sz="2000" dirty="0" smtClean="0">
                <a:latin typeface="Calibri" pitchFamily="34" charset="0"/>
              </a:rPr>
              <a:t>Between 20 and 40 years of age</a:t>
            </a:r>
          </a:p>
          <a:p>
            <a:pPr lvl="1"/>
            <a:r>
              <a:rPr lang="en-US" sz="2000" dirty="0" smtClean="0">
                <a:latin typeface="Calibri" pitchFamily="34" charset="0"/>
              </a:rPr>
              <a:t>May be rapidly progressive</a:t>
            </a:r>
          </a:p>
          <a:p>
            <a:pPr lvl="1"/>
            <a:r>
              <a:rPr lang="en-US" sz="2000" dirty="0" smtClean="0">
                <a:latin typeface="Calibri" pitchFamily="34" charset="0"/>
              </a:rPr>
              <a:t>Leads to shunt reversal (</a:t>
            </a:r>
            <a:r>
              <a:rPr lang="en-US" sz="2000" dirty="0" err="1" smtClean="0">
                <a:latin typeface="Calibri" pitchFamily="34" charset="0"/>
              </a:rPr>
              <a:t>Eisenmenger</a:t>
            </a:r>
            <a:r>
              <a:rPr lang="en-US" sz="2000" dirty="0" smtClean="0">
                <a:latin typeface="Calibri" pitchFamily="34" charset="0"/>
              </a:rPr>
              <a:t> syndrome), disability and death</a:t>
            </a:r>
          </a:p>
          <a:p>
            <a:pPr lvl="1"/>
            <a:endParaRPr lang="en-US" sz="2100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21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Craig RJ,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Selzer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A. Natural history and prognosis of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atrial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septal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defect. 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</a:rPr>
              <a:t>Circulation 1968; </a:t>
            </a:r>
            <a:r>
              <a:rPr lang="en-US" sz="1600" b="1" i="1" dirty="0" smtClean="0">
                <a:solidFill>
                  <a:srgbClr val="FFFF00"/>
                </a:solidFill>
                <a:latin typeface="Calibri" pitchFamily="34" charset="0"/>
              </a:rPr>
              <a:t>37: 805–15.</a:t>
            </a:r>
            <a:endParaRPr lang="en-US" sz="16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600200"/>
            <a:ext cx="8077200" cy="4876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1447800" y="1524000"/>
            <a:ext cx="73152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sz="2400" dirty="0" smtClean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n-US" sz="2400" dirty="0" err="1" smtClean="0">
                <a:latin typeface="Calibri" pitchFamily="34" charset="0"/>
              </a:rPr>
              <a:t>Cherian</a:t>
            </a:r>
            <a:r>
              <a:rPr lang="en-US" sz="2400" dirty="0" smtClean="0">
                <a:latin typeface="Calibri" pitchFamily="34" charset="0"/>
              </a:rPr>
              <a:t> et al studied 709 patients of isolated ASD</a:t>
            </a:r>
          </a:p>
          <a:p>
            <a:pPr lvl="1"/>
            <a:endParaRPr lang="en-US" sz="24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   PASP was &gt;50mmHg in 118 (17%)</a:t>
            </a:r>
          </a:p>
          <a:p>
            <a:pPr lvl="1">
              <a:buFont typeface="Wingdings" pitchFamily="2" charset="2"/>
              <a:buChar char="§"/>
            </a:pPr>
            <a:endParaRPr lang="en-US" sz="14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   PAH – in 13% of  pts &lt;10 years of age</a:t>
            </a:r>
          </a:p>
          <a:p>
            <a:pPr lvl="1">
              <a:buNone/>
            </a:pPr>
            <a:r>
              <a:rPr lang="en-US" sz="2400" dirty="0" smtClean="0">
                <a:latin typeface="Calibri" pitchFamily="34" charset="0"/>
              </a:rPr>
              <a:t>              - 14% between 11 and 20 years</a:t>
            </a:r>
          </a:p>
          <a:p>
            <a:pPr lvl="1">
              <a:buNone/>
            </a:pPr>
            <a:endParaRPr lang="en-US" sz="14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   </a:t>
            </a:r>
            <a:r>
              <a:rPr lang="en-US" sz="2400" dirty="0" err="1" smtClean="0">
                <a:latin typeface="Calibri" pitchFamily="34" charset="0"/>
              </a:rPr>
              <a:t>Eisenmenger</a:t>
            </a:r>
            <a:r>
              <a:rPr lang="en-US" sz="2400" dirty="0" smtClean="0">
                <a:latin typeface="Calibri" pitchFamily="34" charset="0"/>
              </a:rPr>
              <a:t>  syndrome – 9%</a:t>
            </a:r>
          </a:p>
          <a:p>
            <a:pPr lvl="1">
              <a:buNone/>
            </a:pP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                      </a:t>
            </a:r>
          </a:p>
          <a:p>
            <a:pPr lvl="1">
              <a:buNone/>
            </a:pP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                                                                                       </a:t>
            </a:r>
            <a:r>
              <a:rPr lang="en-US" sz="1600" dirty="0" err="1" smtClean="0">
                <a:solidFill>
                  <a:srgbClr val="FFFF00"/>
                </a:solidFill>
                <a:latin typeface="Calibri" pitchFamily="34" charset="0"/>
              </a:rPr>
              <a:t>Cherian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 G et al Am Heart J 1983</a:t>
            </a:r>
          </a:p>
          <a:p>
            <a:pPr lvl="1"/>
            <a:endParaRPr lang="en-US" dirty="0" smtClean="0">
              <a:latin typeface="Calibri" pitchFamily="34" charset="0"/>
            </a:endParaRPr>
          </a:p>
          <a:p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1295400" y="2590800"/>
            <a:ext cx="7620000" cy="396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685800" y="2438400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latin typeface="Calibri" pitchFamily="34" charset="0"/>
              </a:rPr>
              <a:t>Using a pulmonary vascular resistance &gt; 5.0 units as the</a:t>
            </a:r>
          </a:p>
          <a:p>
            <a:r>
              <a:rPr lang="en-IN" sz="2400" dirty="0" smtClean="0">
                <a:latin typeface="Calibri" pitchFamily="34" charset="0"/>
              </a:rPr>
              <a:t>definition of pulmonary hypertension</a:t>
            </a:r>
          </a:p>
          <a:p>
            <a:endParaRPr lang="en-IN" sz="24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IN" sz="2400" dirty="0" smtClean="0">
                <a:latin typeface="Calibri" pitchFamily="34" charset="0"/>
              </a:rPr>
              <a:t>  12% of those &lt;10 years</a:t>
            </a:r>
          </a:p>
          <a:p>
            <a:pPr lvl="1">
              <a:buFont typeface="Wingdings" pitchFamily="2" charset="2"/>
              <a:buChar char="§"/>
            </a:pPr>
            <a:r>
              <a:rPr lang="en-IN" sz="2400" dirty="0" smtClean="0">
                <a:latin typeface="Calibri" pitchFamily="34" charset="0"/>
              </a:rPr>
              <a:t>  10% from 11 to 20 years</a:t>
            </a:r>
          </a:p>
          <a:p>
            <a:pPr lvl="1">
              <a:buFont typeface="Wingdings" pitchFamily="2" charset="2"/>
              <a:buChar char="§"/>
            </a:pPr>
            <a:r>
              <a:rPr lang="en-IN" sz="2400" dirty="0" smtClean="0">
                <a:latin typeface="Calibri" pitchFamily="34" charset="0"/>
              </a:rPr>
              <a:t>  17% between 21 and 30 Years</a:t>
            </a:r>
          </a:p>
          <a:p>
            <a:pPr lvl="1">
              <a:buFont typeface="Wingdings" pitchFamily="2" charset="2"/>
              <a:buChar char="§"/>
            </a:pPr>
            <a:r>
              <a:rPr lang="en-IN" sz="2400" dirty="0" smtClean="0">
                <a:latin typeface="Calibri" pitchFamily="34" charset="0"/>
              </a:rPr>
              <a:t>  19% from 31 to 40 years</a:t>
            </a:r>
          </a:p>
          <a:p>
            <a:pPr lvl="1">
              <a:buFont typeface="Wingdings" pitchFamily="2" charset="2"/>
              <a:buChar char="§"/>
            </a:pPr>
            <a:r>
              <a:rPr lang="en-IN" sz="2400" dirty="0" smtClean="0">
                <a:latin typeface="Calibri" pitchFamily="34" charset="0"/>
              </a:rPr>
              <a:t>  11% above 40 years of 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2438400"/>
            <a:ext cx="7772400" cy="381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914400" y="2590800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err="1" smtClean="0">
                <a:latin typeface="Calibri" pitchFamily="34" charset="0"/>
              </a:rPr>
              <a:t>Eisenmenger</a:t>
            </a:r>
            <a:r>
              <a:rPr lang="en-IN" sz="2400" dirty="0" smtClean="0">
                <a:latin typeface="Calibri" pitchFamily="34" charset="0"/>
              </a:rPr>
              <a:t> reaction was found to be </a:t>
            </a:r>
          </a:p>
          <a:p>
            <a:endParaRPr lang="en-IN" sz="24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IN" sz="2400" dirty="0" smtClean="0">
                <a:latin typeface="Calibri" pitchFamily="34" charset="0"/>
              </a:rPr>
              <a:t>  7% in the first decade</a:t>
            </a:r>
          </a:p>
          <a:p>
            <a:pPr lvl="1">
              <a:buFont typeface="Wingdings" pitchFamily="2" charset="2"/>
              <a:buChar char="§"/>
            </a:pPr>
            <a:r>
              <a:rPr lang="en-IN" sz="2400" dirty="0" smtClean="0">
                <a:latin typeface="Calibri" pitchFamily="34" charset="0"/>
              </a:rPr>
              <a:t>  8% in the second decade</a:t>
            </a:r>
          </a:p>
          <a:p>
            <a:pPr lvl="1">
              <a:buFont typeface="Wingdings" pitchFamily="2" charset="2"/>
              <a:buChar char="§"/>
            </a:pPr>
            <a:r>
              <a:rPr lang="en-IN" sz="2400" dirty="0" smtClean="0">
                <a:latin typeface="Calibri" pitchFamily="34" charset="0"/>
              </a:rPr>
              <a:t>  10% in the third Decade</a:t>
            </a:r>
          </a:p>
          <a:p>
            <a:pPr lvl="1">
              <a:buFont typeface="Wingdings" pitchFamily="2" charset="2"/>
              <a:buChar char="§"/>
            </a:pPr>
            <a:r>
              <a:rPr lang="en-IN" sz="2400" dirty="0" smtClean="0">
                <a:latin typeface="Calibri" pitchFamily="34" charset="0"/>
              </a:rPr>
              <a:t>  11% in the fourth decade and beyond</a:t>
            </a:r>
          </a:p>
          <a:p>
            <a:endParaRPr lang="en-IN" sz="2400" dirty="0" smtClean="0">
              <a:latin typeface="Calibri" pitchFamily="34" charset="0"/>
            </a:endParaRPr>
          </a:p>
          <a:p>
            <a:r>
              <a:rPr lang="en-IN" sz="2400" dirty="0" smtClean="0">
                <a:latin typeface="Calibri" pitchFamily="34" charset="0"/>
              </a:rPr>
              <a:t>The development of pulmonary vascular</a:t>
            </a:r>
          </a:p>
          <a:p>
            <a:r>
              <a:rPr lang="en-IN" sz="2400" dirty="0" smtClean="0">
                <a:latin typeface="Calibri" pitchFamily="34" charset="0"/>
              </a:rPr>
              <a:t>disease was independent of the age of the patient</a:t>
            </a:r>
          </a:p>
          <a:p>
            <a:endParaRPr lang="en-IN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6908</TotalTime>
  <Words>5472</Words>
  <Application>Microsoft Office PowerPoint</Application>
  <PresentationFormat>On-screen Show (4:3)</PresentationFormat>
  <Paragraphs>1382</Paragraphs>
  <Slides>111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12" baseType="lpstr">
      <vt:lpstr>Apex</vt:lpstr>
      <vt:lpstr>Left-Right Shunt Natural history &amp; Principles of Management</vt:lpstr>
      <vt:lpstr>Dependant shunts</vt:lpstr>
      <vt:lpstr>Obligatory shunts</vt:lpstr>
      <vt:lpstr>Ventricular Septal Defect</vt:lpstr>
      <vt:lpstr>Incidence </vt:lpstr>
      <vt:lpstr>Ventricular septal defect</vt:lpstr>
      <vt:lpstr>Racial variation</vt:lpstr>
      <vt:lpstr>Hemodynamic classification</vt:lpstr>
      <vt:lpstr>Natural history of VSD</vt:lpstr>
      <vt:lpstr>Natural history of VSD</vt:lpstr>
      <vt:lpstr>Spontaneous diminution in size</vt:lpstr>
      <vt:lpstr>Spontaneous diminution in size</vt:lpstr>
      <vt:lpstr>Spontaneous diminution in size</vt:lpstr>
      <vt:lpstr>Spontaneous diminution in size</vt:lpstr>
      <vt:lpstr>Spontaneous diminution in size </vt:lpstr>
      <vt:lpstr>Mechanisms of spontaneous closure</vt:lpstr>
      <vt:lpstr>Mechanisms of spontaneous closure</vt:lpstr>
      <vt:lpstr>Cardiac failure</vt:lpstr>
      <vt:lpstr>Cardiac failure</vt:lpstr>
      <vt:lpstr>Cardiac failure</vt:lpstr>
      <vt:lpstr>RVOT obstruction</vt:lpstr>
      <vt:lpstr>Aortic valve prolapse</vt:lpstr>
      <vt:lpstr>Aortic valve prolapse</vt:lpstr>
      <vt:lpstr>PowerPoint Presentation</vt:lpstr>
      <vt:lpstr>Aortic valve prolapse</vt:lpstr>
      <vt:lpstr>PowerPoint Presentation</vt:lpstr>
      <vt:lpstr>Aortic valve prolapse</vt:lpstr>
      <vt:lpstr>Natural history of aortic valve prolapse</vt:lpstr>
      <vt:lpstr>VSD with AI – Indian scenario</vt:lpstr>
      <vt:lpstr>Intervention in VSD with AVP</vt:lpstr>
      <vt:lpstr>LVOT obstruction</vt:lpstr>
      <vt:lpstr>LVOT obstruction</vt:lpstr>
      <vt:lpstr>Pulmonary vascular obstruction </vt:lpstr>
      <vt:lpstr>Pulmonary vascular obstruction </vt:lpstr>
      <vt:lpstr>Infective endocarditis</vt:lpstr>
      <vt:lpstr>Infective endocarditis</vt:lpstr>
      <vt:lpstr>Endocarditis prophylaxis</vt:lpstr>
      <vt:lpstr>Arrhythmias </vt:lpstr>
      <vt:lpstr>Arrhythmias </vt:lpstr>
      <vt:lpstr>Improvement of symptoms in VSD</vt:lpstr>
      <vt:lpstr>Course of a small VSD</vt:lpstr>
      <vt:lpstr>VSD in pregnancy</vt:lpstr>
      <vt:lpstr>Principles of management</vt:lpstr>
      <vt:lpstr>Small VSD </vt:lpstr>
      <vt:lpstr>Moderate to large VSD</vt:lpstr>
      <vt:lpstr>Medical management</vt:lpstr>
      <vt:lpstr>Dietary interventions </vt:lpstr>
      <vt:lpstr>Pharmacologic therapy </vt:lpstr>
      <vt:lpstr>Indications for closure</vt:lpstr>
      <vt:lpstr>VSD in an adult</vt:lpstr>
      <vt:lpstr>Prognosis  </vt:lpstr>
      <vt:lpstr>PowerPoint Presentation</vt:lpstr>
      <vt:lpstr>Introduction </vt:lpstr>
      <vt:lpstr>Introduction </vt:lpstr>
      <vt:lpstr>Introduction </vt:lpstr>
      <vt:lpstr>Introduction </vt:lpstr>
      <vt:lpstr>Introduction </vt:lpstr>
      <vt:lpstr>Introduction </vt:lpstr>
      <vt:lpstr>Natural history of PDA</vt:lpstr>
      <vt:lpstr>Congestive heart failure</vt:lpstr>
      <vt:lpstr>Congestive heart failure</vt:lpstr>
      <vt:lpstr>Infective endarteritis</vt:lpstr>
      <vt:lpstr>Infective endarteritis</vt:lpstr>
      <vt:lpstr>Pulmonary vascular disease</vt:lpstr>
      <vt:lpstr>PowerPoint Presentation</vt:lpstr>
      <vt:lpstr>Aneurysm of the duct</vt:lpstr>
      <vt:lpstr>Aneurysm of the duct</vt:lpstr>
      <vt:lpstr>PDA in preterm infants</vt:lpstr>
      <vt:lpstr>Mortality </vt:lpstr>
      <vt:lpstr>Mortality </vt:lpstr>
      <vt:lpstr>Unusual presentations of PDA</vt:lpstr>
      <vt:lpstr>Treatment of PDA</vt:lpstr>
      <vt:lpstr>Treatment of PDA</vt:lpstr>
      <vt:lpstr>Treatment of PDA</vt:lpstr>
      <vt:lpstr>ACC / AHA 2008 guidelines</vt:lpstr>
      <vt:lpstr>Atrial Septal Defect</vt:lpstr>
      <vt:lpstr>Introduction</vt:lpstr>
      <vt:lpstr>Introduction</vt:lpstr>
      <vt:lpstr>Natural history of ASD</vt:lpstr>
      <vt:lpstr>Natural history of ASD</vt:lpstr>
      <vt:lpstr>Natural history</vt:lpstr>
      <vt:lpstr>Natural history</vt:lpstr>
      <vt:lpstr>Natural history</vt:lpstr>
      <vt:lpstr>Natural history</vt:lpstr>
      <vt:lpstr>Spontaneous closure</vt:lpstr>
      <vt:lpstr>Spontaneous closure</vt:lpstr>
      <vt:lpstr>Spontaneous closure</vt:lpstr>
      <vt:lpstr>Spontaneous closure</vt:lpstr>
      <vt:lpstr>Enlargement of ASD</vt:lpstr>
      <vt:lpstr>Small ASD</vt:lpstr>
      <vt:lpstr>Natural history</vt:lpstr>
      <vt:lpstr>Progressive shortness of breath</vt:lpstr>
      <vt:lpstr>Atrial arrhythmias </vt:lpstr>
      <vt:lpstr>Atrial arrhythmias </vt:lpstr>
      <vt:lpstr>Atrial fibrillation</vt:lpstr>
      <vt:lpstr>Atrial fibrillation</vt:lpstr>
      <vt:lpstr>Atrial fibrillation</vt:lpstr>
      <vt:lpstr>Pulmonary vascular obstruction</vt:lpstr>
      <vt:lpstr>Pulmonary vascular obstruction</vt:lpstr>
      <vt:lpstr>Pulmonary vascular obstruction</vt:lpstr>
      <vt:lpstr>Pulmonary vascular obstruction</vt:lpstr>
      <vt:lpstr>PowerPoint Presentation</vt:lpstr>
      <vt:lpstr>Paradoxical embolisation</vt:lpstr>
      <vt:lpstr>MVP / MR in ASD</vt:lpstr>
      <vt:lpstr>Left ventricular dysfunction</vt:lpstr>
      <vt:lpstr>ASD in pregnancy</vt:lpstr>
      <vt:lpstr>Mortality</vt:lpstr>
      <vt:lpstr>Indications for intervention</vt:lpstr>
      <vt:lpstr>Indications for intervention</vt:lpstr>
      <vt:lpstr>  Postintervention Follow-Up 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S2WSW2W3</dc:title>
  <dc:creator>new</dc:creator>
  <cp:lastModifiedBy>CathLab</cp:lastModifiedBy>
  <cp:revision>678</cp:revision>
  <dcterms:created xsi:type="dcterms:W3CDTF">2012-05-06T13:44:03Z</dcterms:created>
  <dcterms:modified xsi:type="dcterms:W3CDTF">2014-10-14T02:32:00Z</dcterms:modified>
</cp:coreProperties>
</file>